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41" r:id="rId2"/>
    <p:sldId id="423" r:id="rId3"/>
    <p:sldId id="442" r:id="rId4"/>
    <p:sldId id="444" r:id="rId5"/>
    <p:sldId id="445" r:id="rId6"/>
    <p:sldId id="272" r:id="rId7"/>
    <p:sldId id="447" r:id="rId8"/>
    <p:sldId id="274" r:id="rId9"/>
    <p:sldId id="446" r:id="rId10"/>
    <p:sldId id="273" r:id="rId11"/>
    <p:sldId id="443" r:id="rId12"/>
    <p:sldId id="275" r:id="rId13"/>
    <p:sldId id="276" r:id="rId14"/>
    <p:sldId id="451" r:id="rId15"/>
    <p:sldId id="450" r:id="rId16"/>
    <p:sldId id="278" r:id="rId17"/>
    <p:sldId id="280" r:id="rId18"/>
    <p:sldId id="453" r:id="rId19"/>
    <p:sldId id="452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18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DEBB"/>
    <a:srgbClr val="DFF1E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734F57B-63A4-9D2C-C632-D681903B41D2}" v="80" dt="2025-01-16T16:58:20.973"/>
    <p1510:client id="{44D5FDE6-386F-B1BB-39CD-5724A9C3EBB8}" v="62" dt="2025-01-15T18:10:13.246"/>
    <p1510:client id="{A36B64DA-923D-104A-A17B-4C37B7720966}" v="458" dt="2025-01-15T17:20:21.167"/>
    <p1510:client id="{AADB78D3-C64A-15B0-BD52-F719E025BBFA}" v="240" dt="2025-01-16T15:23:19.171"/>
    <p1510:client id="{C8E4BB7A-9A5C-4CA0-A571-1A86193918EB}" v="1002" dt="2025-01-16T16:52:40.485"/>
    <p1510:client id="{D81DAA57-F055-95D7-8FDD-9A5DBD05ACE7}" v="79" dt="2025-01-15T18:33:49.351"/>
    <p1510:client id="{DA95FB14-7E0F-0919-D696-2169210888E8}" v="24" dt="2025-01-16T15:56:00.6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1248" y="222"/>
      </p:cViewPr>
      <p:guideLst>
        <p:guide orient="horz" pos="2160"/>
        <p:guide pos="189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8BB3C9-92B2-4E25-8AC5-5B6E7EF8A186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00AF1-02F9-465E-A79E-3E9F37246CD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51561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Title Slide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Project name, names of the project team, date, and any other relevant information.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24025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Definition and Evaluation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3-4 slides.</a:t>
            </a:r>
          </a:p>
          <a:p>
            <a:br>
              <a:rPr lang="en-US">
                <a:cs typeface="+mn-lt"/>
              </a:rPr>
            </a:br>
            <a:r>
              <a:rPr lang="de-DE">
                <a:ea typeface="Calibri"/>
                <a:cs typeface="Calibri"/>
              </a:rPr>
              <a:t>Transfer </a:t>
            </a:r>
            <a:r>
              <a:rPr lang="de-DE" err="1">
                <a:ea typeface="Calibri"/>
                <a:cs typeface="Calibri"/>
              </a:rPr>
              <a:t>klearning</a:t>
            </a:r>
            <a:r>
              <a:rPr lang="de-DE">
                <a:ea typeface="Calibri"/>
                <a:cs typeface="Calibri"/>
              </a:rPr>
              <a:t> mit </a:t>
            </a:r>
            <a:r>
              <a:rPr lang="de-DE" err="1">
                <a:ea typeface="Calibri"/>
                <a:cs typeface="Calibri"/>
              </a:rPr>
              <a:t>backbone</a:t>
            </a:r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CNN da dran</a:t>
            </a:r>
          </a:p>
          <a:p>
            <a:endParaRPr lang="de-DE">
              <a:ea typeface="Calibri"/>
              <a:cs typeface="Calibri"/>
            </a:endParaRPr>
          </a:p>
          <a:p>
            <a:endParaRPr lang="de-DE"/>
          </a:p>
          <a:p>
            <a:r>
              <a:rPr lang="de-DE"/>
              <a:t>Linus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685121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Definition and Evaluation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3-4 slides.</a:t>
            </a:r>
          </a:p>
          <a:p>
            <a:br>
              <a:rPr lang="en-US">
                <a:cs typeface="+mn-lt"/>
              </a:rPr>
            </a:br>
            <a:r>
              <a:rPr lang="de-DE">
                <a:ea typeface="Calibri"/>
                <a:cs typeface="Calibri"/>
              </a:rPr>
              <a:t>Hyperparameter</a:t>
            </a:r>
          </a:p>
          <a:p>
            <a:endParaRPr lang="de-DE">
              <a:ea typeface="Calibri"/>
              <a:cs typeface="Calibri"/>
            </a:endParaRPr>
          </a:p>
          <a:p>
            <a:endParaRPr lang="de-DE"/>
          </a:p>
          <a:p>
            <a:r>
              <a:rPr lang="de-DE"/>
              <a:t>Linus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0956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Definition and Evaluation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3-4 slides.</a:t>
            </a:r>
          </a:p>
          <a:p>
            <a:pPr>
              <a:defRPr/>
            </a:pPr>
            <a:endParaRPr lang="en-US">
              <a:ea typeface="Calibri"/>
              <a:cs typeface="+mn-lt"/>
            </a:endParaRPr>
          </a:p>
          <a:p>
            <a:pPr>
              <a:defRPr/>
            </a:pPr>
            <a:r>
              <a:rPr lang="en-US" b="1"/>
              <a:t>COCO Evaluation Metrics</a:t>
            </a:r>
            <a:endParaRPr lang="en-US"/>
          </a:p>
          <a:p>
            <a:pPr marL="457200" indent="-457200">
              <a:buFont typeface="Arial,Sans-Serif"/>
              <a:buChar char="•"/>
              <a:defRPr/>
            </a:pPr>
            <a:r>
              <a:rPr lang="de-DE"/>
              <a:t>COCO </a:t>
            </a:r>
            <a:r>
              <a:rPr lang="de-DE" err="1"/>
              <a:t>dataset</a:t>
            </a:r>
            <a:r>
              <a:rPr lang="de-DE"/>
              <a:t> (Common </a:t>
            </a:r>
            <a:r>
              <a:rPr lang="de-DE" err="1"/>
              <a:t>objects</a:t>
            </a:r>
            <a:r>
              <a:rPr lang="de-DE"/>
              <a:t> in </a:t>
            </a:r>
            <a:r>
              <a:rPr lang="de-DE" err="1"/>
              <a:t>Context</a:t>
            </a:r>
            <a:r>
              <a:rPr lang="de-DE"/>
              <a:t>)</a:t>
            </a:r>
            <a:endParaRPr lang="de-DE">
              <a:ea typeface="Calibri"/>
              <a:cs typeface="Calibri"/>
            </a:endParaRPr>
          </a:p>
          <a:p>
            <a:pPr marL="914400" lvl="1" indent="-457200">
              <a:buFont typeface="Courier New,monospace"/>
              <a:buChar char="o"/>
              <a:defRPr/>
            </a:pPr>
            <a:r>
              <a:rPr lang="de-DE"/>
              <a:t>Large-</a:t>
            </a:r>
            <a:r>
              <a:rPr lang="de-DE" err="1"/>
              <a:t>scale</a:t>
            </a:r>
            <a:r>
              <a:rPr lang="de-DE"/>
              <a:t> </a:t>
            </a:r>
            <a:r>
              <a:rPr lang="de-DE" err="1"/>
              <a:t>dataset</a:t>
            </a:r>
            <a:r>
              <a:rPr lang="de-DE"/>
              <a:t> </a:t>
            </a:r>
            <a:r>
              <a:rPr lang="de-DE" err="1"/>
              <a:t>mainly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object</a:t>
            </a:r>
            <a:r>
              <a:rPr lang="de-DE"/>
              <a:t> and </a:t>
            </a:r>
            <a:r>
              <a:rPr lang="de-DE" err="1"/>
              <a:t>keypoint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in </a:t>
            </a:r>
            <a:r>
              <a:rPr lang="de-DE" err="1"/>
              <a:t>computer</a:t>
            </a:r>
            <a:r>
              <a:rPr lang="de-DE"/>
              <a:t> </a:t>
            </a:r>
            <a:r>
              <a:rPr lang="de-DE" err="1"/>
              <a:t>vision</a:t>
            </a:r>
            <a:endParaRPr lang="en-US" err="1"/>
          </a:p>
          <a:p>
            <a:pPr>
              <a:defRPr/>
            </a:pPr>
            <a:endParaRPr lang="en-US">
              <a:ea typeface="Calibri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>
                <a:cs typeface="+mn-lt"/>
              </a:rPr>
            </a:br>
            <a:r>
              <a:rPr lang="de-DE" err="1"/>
              <a:t>Object</a:t>
            </a:r>
            <a:r>
              <a:rPr lang="de-DE"/>
              <a:t> </a:t>
            </a:r>
            <a:r>
              <a:rPr lang="de-DE" err="1"/>
              <a:t>Keypoint</a:t>
            </a:r>
            <a:r>
              <a:rPr lang="de-DE"/>
              <a:t> </a:t>
            </a:r>
            <a:r>
              <a:rPr lang="de-DE" err="1"/>
              <a:t>Similarity</a:t>
            </a:r>
            <a:r>
              <a:rPr lang="de-DE"/>
              <a:t> (OKS)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r>
              <a:rPr lang="de-DE"/>
              <a:t>OKS, </a:t>
            </a:r>
            <a:r>
              <a:rPr lang="de-DE" err="1"/>
              <a:t>or</a:t>
            </a:r>
            <a:r>
              <a:rPr lang="de-DE"/>
              <a:t> </a:t>
            </a:r>
            <a:r>
              <a:rPr lang="de-DE" b="1" err="1"/>
              <a:t>Object</a:t>
            </a:r>
            <a:r>
              <a:rPr lang="de-DE" b="1"/>
              <a:t> </a:t>
            </a:r>
            <a:r>
              <a:rPr lang="de-DE" b="1" err="1"/>
              <a:t>Keypoint</a:t>
            </a:r>
            <a:r>
              <a:rPr lang="de-DE" b="1"/>
              <a:t> </a:t>
            </a:r>
            <a:r>
              <a:rPr lang="de-DE" b="1" err="1"/>
              <a:t>Similarity</a:t>
            </a:r>
            <a:r>
              <a:rPr lang="de-DE"/>
              <a:t>,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way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measure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well</a:t>
            </a:r>
            <a:r>
              <a:rPr lang="de-DE"/>
              <a:t> a </a:t>
            </a:r>
            <a:r>
              <a:rPr lang="de-DE" err="1"/>
              <a:t>set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predicted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(</a:t>
            </a:r>
            <a:r>
              <a:rPr lang="de-DE" err="1"/>
              <a:t>keypoints</a:t>
            </a:r>
            <a:r>
              <a:rPr lang="de-DE"/>
              <a:t>) match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(</a:t>
            </a:r>
            <a:r>
              <a:rPr lang="de-DE" err="1"/>
              <a:t>keypoints</a:t>
            </a:r>
            <a:r>
              <a:rPr lang="de-DE"/>
              <a:t>) </a:t>
            </a:r>
            <a:r>
              <a:rPr lang="de-DE" err="1"/>
              <a:t>for</a:t>
            </a:r>
            <a:r>
              <a:rPr lang="de-DE"/>
              <a:t> an </a:t>
            </a:r>
            <a:r>
              <a:rPr lang="de-DE" err="1"/>
              <a:t>object</a:t>
            </a:r>
            <a:r>
              <a:rPr lang="de-DE"/>
              <a:t> in an </a:t>
            </a:r>
            <a:r>
              <a:rPr lang="de-DE" err="1"/>
              <a:t>image</a:t>
            </a:r>
            <a:r>
              <a:rPr lang="de-DE"/>
              <a:t>. </a:t>
            </a:r>
            <a:r>
              <a:rPr lang="de-DE" err="1"/>
              <a:t>You</a:t>
            </a:r>
            <a:r>
              <a:rPr lang="de-DE"/>
              <a:t> </a:t>
            </a:r>
            <a:r>
              <a:rPr lang="de-DE" err="1"/>
              <a:t>can</a:t>
            </a:r>
            <a:r>
              <a:rPr lang="de-DE"/>
              <a:t> </a:t>
            </a:r>
            <a:r>
              <a:rPr lang="de-DE" err="1"/>
              <a:t>think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it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a "</a:t>
            </a:r>
            <a:r>
              <a:rPr lang="de-DE" err="1"/>
              <a:t>matching</a:t>
            </a:r>
            <a:r>
              <a:rPr lang="de-DE"/>
              <a:t> score"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sets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, </a:t>
            </a:r>
            <a:r>
              <a:rPr lang="de-DE" err="1"/>
              <a:t>where</a:t>
            </a:r>
            <a:r>
              <a:rPr lang="de-DE"/>
              <a:t> a </a:t>
            </a:r>
            <a:r>
              <a:rPr lang="de-DE" err="1"/>
              <a:t>higher</a:t>
            </a:r>
            <a:r>
              <a:rPr lang="de-DE"/>
              <a:t> score </a:t>
            </a:r>
            <a:r>
              <a:rPr lang="de-DE" err="1"/>
              <a:t>means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predictions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closer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truth</a:t>
            </a:r>
            <a:r>
              <a:rPr lang="de-DE"/>
              <a:t>.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r>
              <a:rPr lang="de-DE">
                <a:ea typeface="Calibri" panose="020F0502020204030204"/>
                <a:cs typeface="Calibri" panose="020F0502020204030204"/>
              </a:rPr>
              <a:t>Beispielbild? Analogie mit Überlappungen, hier wie der Abstand - über </a:t>
            </a:r>
            <a:r>
              <a:rPr lang="de-DE" err="1">
                <a:ea typeface="Calibri" panose="020F0502020204030204"/>
                <a:cs typeface="Calibri" panose="020F0502020204030204"/>
              </a:rPr>
              <a:t>Threshhold</a:t>
            </a:r>
            <a:r>
              <a:rPr lang="de-DE">
                <a:ea typeface="Calibri" panose="020F0502020204030204"/>
                <a:cs typeface="Calibri" panose="020F0502020204030204"/>
              </a:rPr>
              <a:t> definieren -&gt; Linus</a:t>
            </a: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r>
              <a:rPr lang="de-DE" err="1">
                <a:ea typeface="Calibri" panose="020F0502020204030204"/>
                <a:cs typeface="Calibri" panose="020F0502020204030204"/>
              </a:rPr>
              <a:t>Alicem</a:t>
            </a:r>
            <a:endParaRPr lang="de-DE" err="1"/>
          </a:p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96629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2-3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>
              <a:cs typeface="+mn-lt"/>
            </a:endParaRPr>
          </a:p>
          <a:p>
            <a:r>
              <a:rPr lang="de-DE" err="1"/>
              <a:t>We</a:t>
            </a:r>
            <a:r>
              <a:rPr lang="de-DE"/>
              <a:t> </a:t>
            </a:r>
            <a:r>
              <a:rPr lang="de-DE" err="1"/>
              <a:t>suspect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model</a:t>
            </a:r>
            <a:r>
              <a:rPr lang="de-DE"/>
              <a:t> </a:t>
            </a:r>
            <a:r>
              <a:rPr lang="de-DE" err="1"/>
              <a:t>has</a:t>
            </a:r>
            <a:r>
              <a:rPr lang="de-DE"/>
              <a:t> </a:t>
            </a:r>
            <a:r>
              <a:rPr lang="de-DE" err="1"/>
              <a:t>memorized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conventional</a:t>
            </a:r>
            <a:r>
              <a:rPr lang="de-DE"/>
              <a:t> </a:t>
            </a:r>
            <a:r>
              <a:rPr lang="de-DE" err="1"/>
              <a:t>pattern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arm's</a:t>
            </a:r>
            <a:r>
              <a:rPr lang="de-DE"/>
              <a:t> </a:t>
            </a:r>
            <a:r>
              <a:rPr lang="de-DE" err="1"/>
              <a:t>pivot</a:t>
            </a:r>
            <a:r>
              <a:rPr lang="de-DE"/>
              <a:t> </a:t>
            </a:r>
            <a:r>
              <a:rPr lang="de-DE" err="1"/>
              <a:t>point</a:t>
            </a:r>
            <a:r>
              <a:rPr lang="de-DE"/>
              <a:t> </a:t>
            </a:r>
            <a:r>
              <a:rPr lang="de-DE" err="1"/>
              <a:t>positions</a:t>
            </a:r>
            <a:r>
              <a:rPr lang="de-DE"/>
              <a:t> </a:t>
            </a:r>
            <a:r>
              <a:rPr lang="de-DE" err="1"/>
              <a:t>rather</a:t>
            </a:r>
            <a:r>
              <a:rPr lang="de-DE"/>
              <a:t> </a:t>
            </a:r>
            <a:r>
              <a:rPr lang="de-DE" err="1"/>
              <a:t>than</a:t>
            </a:r>
            <a:r>
              <a:rPr lang="de-DE"/>
              <a:t> </a:t>
            </a:r>
            <a:r>
              <a:rPr lang="de-DE" err="1"/>
              <a:t>actually</a:t>
            </a:r>
            <a:r>
              <a:rPr lang="de-DE"/>
              <a:t> </a:t>
            </a:r>
            <a:r>
              <a:rPr lang="de-DE" err="1"/>
              <a:t>predicting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correctly</a:t>
            </a:r>
            <a:r>
              <a:rPr lang="de-DE"/>
              <a:t>.</a:t>
            </a:r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+mn-lt"/>
            </a:endParaRPr>
          </a:p>
          <a:p>
            <a:br>
              <a:rPr lang="de-DE">
                <a:cs typeface="+mn-lt"/>
              </a:rPr>
            </a:br>
            <a:r>
              <a:rPr lang="de-DE">
                <a:ea typeface="Calibri"/>
                <a:cs typeface="Calibri"/>
              </a:rPr>
              <a:t>OKS vergleichen, Rückblickend auf Modelle</a:t>
            </a:r>
          </a:p>
          <a:p>
            <a:endParaRPr lang="de-DE">
              <a:ea typeface="Calibri"/>
              <a:cs typeface="Calibri"/>
            </a:endParaRPr>
          </a:p>
          <a:p>
            <a:endParaRPr lang="de-DE"/>
          </a:p>
          <a:p>
            <a:r>
              <a:rPr lang="de-DE" err="1">
                <a:ea typeface="Calibri"/>
                <a:cs typeface="Calibri"/>
              </a:rPr>
              <a:t>Alicem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611235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47D5A-FFA3-824B-4C73-4A7ACCAD07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19EE8B-7B07-9FE9-9600-A0BC696A10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B15B2-3A93-F617-F737-150B702B8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Results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2-3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de-DE">
              <a:cs typeface="+mn-lt"/>
            </a:endParaRPr>
          </a:p>
          <a:p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a </a:t>
            </a:r>
            <a:r>
              <a:rPr lang="de-DE" err="1"/>
              <a:t>way</a:t>
            </a:r>
            <a:r>
              <a:rPr lang="de-DE"/>
              <a:t> </a:t>
            </a:r>
            <a:r>
              <a:rPr lang="de-DE" err="1"/>
              <a:t>to</a:t>
            </a:r>
            <a:r>
              <a:rPr lang="de-DE"/>
              <a:t> </a:t>
            </a:r>
            <a:r>
              <a:rPr lang="de-DE" err="1"/>
              <a:t>measure</a:t>
            </a:r>
            <a:r>
              <a:rPr lang="de-DE"/>
              <a:t> </a:t>
            </a:r>
            <a:r>
              <a:rPr lang="de-DE" err="1"/>
              <a:t>how</a:t>
            </a:r>
            <a:r>
              <a:rPr lang="de-DE"/>
              <a:t> </a:t>
            </a:r>
            <a:r>
              <a:rPr lang="de-DE" err="1"/>
              <a:t>far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 </a:t>
            </a:r>
            <a:r>
              <a:rPr lang="de-DE" err="1"/>
              <a:t>are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each</a:t>
            </a:r>
            <a:r>
              <a:rPr lang="de-DE"/>
              <a:t> </a:t>
            </a:r>
            <a:r>
              <a:rPr lang="de-DE" err="1"/>
              <a:t>other</a:t>
            </a:r>
            <a:r>
              <a:rPr lang="de-DE"/>
              <a:t> in </a:t>
            </a:r>
            <a:r>
              <a:rPr lang="de-DE" err="1"/>
              <a:t>space</a:t>
            </a:r>
            <a:r>
              <a:rPr lang="de-DE"/>
              <a:t>. Imagine </a:t>
            </a:r>
            <a:r>
              <a:rPr lang="de-DE" err="1"/>
              <a:t>drawing</a:t>
            </a:r>
            <a:r>
              <a:rPr lang="de-DE"/>
              <a:t> a </a:t>
            </a:r>
            <a:r>
              <a:rPr lang="de-DE" err="1"/>
              <a:t>straight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 </a:t>
            </a:r>
            <a:r>
              <a:rPr lang="de-DE" err="1"/>
              <a:t>between</a:t>
            </a:r>
            <a:r>
              <a:rPr lang="de-DE"/>
              <a:t> </a:t>
            </a:r>
            <a:r>
              <a:rPr lang="de-DE" err="1"/>
              <a:t>two</a:t>
            </a:r>
            <a:r>
              <a:rPr lang="de-DE"/>
              <a:t> </a:t>
            </a:r>
            <a:r>
              <a:rPr lang="de-DE" err="1"/>
              <a:t>points</a:t>
            </a:r>
            <a:r>
              <a:rPr lang="de-DE"/>
              <a:t>—</a:t>
            </a:r>
            <a:r>
              <a:rPr lang="de-DE" err="1"/>
              <a:t>Euclidean</a:t>
            </a:r>
            <a:r>
              <a:rPr lang="de-DE"/>
              <a:t> </a:t>
            </a:r>
            <a:r>
              <a:rPr lang="de-DE" err="1"/>
              <a:t>distance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simply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</a:t>
            </a:r>
            <a:r>
              <a:rPr lang="de-DE" err="1"/>
              <a:t>length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that</a:t>
            </a:r>
            <a:r>
              <a:rPr lang="de-DE"/>
              <a:t> </a:t>
            </a:r>
            <a:r>
              <a:rPr lang="de-DE" err="1"/>
              <a:t>line</a:t>
            </a:r>
            <a:r>
              <a:rPr lang="de-DE"/>
              <a:t>.</a:t>
            </a:r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+mn-lt"/>
            </a:endParaRPr>
          </a:p>
          <a:p>
            <a:br>
              <a:rPr lang="de-DE">
                <a:cs typeface="+mn-lt"/>
              </a:rPr>
            </a:br>
            <a:r>
              <a:rPr lang="de-DE">
                <a:ea typeface="Calibri"/>
                <a:cs typeface="Calibri"/>
              </a:rPr>
              <a:t>OKS vergleichen, Rückblickend auf Modelle</a:t>
            </a:r>
          </a:p>
          <a:p>
            <a:endParaRPr lang="de-DE">
              <a:ea typeface="Calibri"/>
              <a:cs typeface="Calibri"/>
            </a:endParaRPr>
          </a:p>
          <a:p>
            <a:endParaRPr lang="de-DE"/>
          </a:p>
          <a:p>
            <a:r>
              <a:rPr lang="de-DE" err="1">
                <a:ea typeface="Calibri"/>
                <a:cs typeface="Calibri"/>
              </a:rPr>
              <a:t>Alicem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44E46-9C15-2F2E-350A-2E5FF4B64E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17611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 and Errors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endParaRPr lang="en-US">
              <a:cs typeface="+mn-lt"/>
            </a:endParaRPr>
          </a:p>
          <a:p>
            <a:r>
              <a:rPr lang="en-US"/>
              <a:t>Sigma values define how sensitive the OKS metric is to the distance between predicted and ground truth </a:t>
            </a:r>
            <a:r>
              <a:rPr lang="en-US" err="1"/>
              <a:t>keypoints</a:t>
            </a:r>
            <a:r>
              <a:rPr lang="en-US"/>
              <a:t>, and they vary depending on the expected variability of each </a:t>
            </a:r>
            <a:r>
              <a:rPr lang="en-US" err="1"/>
              <a:t>keypoint</a:t>
            </a:r>
            <a:endParaRPr lang="de-DE" err="1"/>
          </a:p>
          <a:p>
            <a:br>
              <a:rPr lang="en-US">
                <a:cs typeface="+mn-lt"/>
              </a:rPr>
            </a:br>
            <a:r>
              <a:rPr lang="de-DE" err="1">
                <a:cs typeface="+mn-lt"/>
              </a:rPr>
              <a:t>Alicem</a:t>
            </a:r>
            <a:br>
              <a:rPr lang="de-DE">
                <a:cs typeface="+mn-lt"/>
              </a:rPr>
            </a:b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0695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and Future Work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endParaRPr lang="en-US">
              <a:cs typeface="+mn-lt"/>
            </a:endParaRPr>
          </a:p>
          <a:p>
            <a:r>
              <a:rPr lang="en-US"/>
              <a:t>zusätzlich </a:t>
            </a:r>
            <a:r>
              <a:rPr lang="en-US" err="1"/>
              <a:t>noch</a:t>
            </a:r>
            <a:r>
              <a:rPr lang="en-US"/>
              <a:t> bounding boxes </a:t>
            </a:r>
            <a:r>
              <a:rPr lang="en-US" err="1"/>
              <a:t>vorhersagen</a:t>
            </a:r>
            <a:r>
              <a:rPr lang="en-US"/>
              <a:t> um “offset” </a:t>
            </a:r>
            <a:r>
              <a:rPr lang="en-US" err="1"/>
              <a:t>bei</a:t>
            </a:r>
            <a:r>
              <a:rPr lang="en-US"/>
              <a:t> test prediction </a:t>
            </a:r>
            <a:r>
              <a:rPr lang="en-US" err="1"/>
              <a:t>zu</a:t>
            </a:r>
            <a:r>
              <a:rPr lang="en-US"/>
              <a:t> vermeiden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Funktioniert</a:t>
            </a:r>
            <a:r>
              <a:rPr lang="en-US"/>
              <a:t> </a:t>
            </a:r>
            <a:r>
              <a:rPr lang="en-US" err="1"/>
              <a:t>überraschend</a:t>
            </a:r>
            <a:r>
              <a:rPr lang="en-US"/>
              <a:t> gut,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Auf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Arten</a:t>
            </a:r>
            <a:r>
              <a:rPr lang="en-US"/>
              <a:t> </a:t>
            </a:r>
            <a:r>
              <a:rPr lang="en-US" err="1"/>
              <a:t>ausweiten</a:t>
            </a:r>
            <a:r>
              <a:rPr lang="en-US"/>
              <a:t>, </a:t>
            </a:r>
            <a:r>
              <a:rPr lang="en-US" err="1"/>
              <a:t>vll</a:t>
            </a:r>
            <a:r>
              <a:rPr lang="en-US"/>
              <a:t> tracking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mehreren</a:t>
            </a:r>
            <a:r>
              <a:rPr lang="en-US"/>
              <a:t> </a:t>
            </a:r>
            <a:r>
              <a:rPr lang="en-US" err="1"/>
              <a:t>perspektiven</a:t>
            </a:r>
            <a:r>
              <a:rPr lang="en-US"/>
              <a:t>?</a:t>
            </a:r>
            <a:br>
              <a:rPr lang="en-US">
                <a:cs typeface="+mn-lt"/>
              </a:rPr>
            </a:br>
            <a:endParaRPr lang="en-US">
              <a:ea typeface="Calibri"/>
              <a:cs typeface="+mn-lt"/>
            </a:endParaRPr>
          </a:p>
          <a:p>
            <a:r>
              <a:rPr lang="de-DE"/>
              <a:t>Points nicht gut sichtbar -&gt; liegen innen, schwierig zu beurteilen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>
              <a:cs typeface="+mn-lt"/>
            </a:endParaRPr>
          </a:p>
          <a:p>
            <a:r>
              <a:rPr lang="de-DE">
                <a:cs typeface="+mn-lt"/>
              </a:rPr>
              <a:t>Kernergebnisse nochmal übersichtlich aufführen</a:t>
            </a:r>
            <a:br>
              <a:rPr lang="de-DE">
                <a:cs typeface="+mn-lt"/>
              </a:rPr>
            </a:br>
            <a:endParaRPr lang="de-DE">
              <a:ea typeface="Calibri"/>
              <a:cs typeface="Calibri"/>
            </a:endParaRPr>
          </a:p>
          <a:p>
            <a:br>
              <a:rPr lang="de-DE">
                <a:cs typeface="+mn-lt"/>
              </a:rPr>
            </a:br>
            <a:r>
              <a:rPr lang="en-US">
                <a:ea typeface="Calibri"/>
                <a:cs typeface="Calibri"/>
              </a:rPr>
              <a:t>Fabian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04475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3F054C-043B-45F1-5AC7-86053919F2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3F603-36D3-2DDA-C338-2702ED52D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987A17-EAC3-648F-CB35-4A2FD66D73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 and Errors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br>
              <a:rPr lang="en-US">
                <a:cs typeface="+mn-lt"/>
              </a:rPr>
            </a:br>
            <a:r>
              <a:rPr lang="de-DE">
                <a:cs typeface="+mn-lt"/>
              </a:rPr>
              <a:t>Alicem</a:t>
            </a:r>
            <a:br>
              <a:rPr lang="de-DE">
                <a:cs typeface="+mn-lt"/>
              </a:rPr>
            </a:br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8AA467-A074-4DD1-CBA6-33BB206C39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27594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CBF5E0-9FC2-715A-C3E0-1543A76059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8A4D90-AAAC-C134-A11B-39EAC794B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DDF34B-470C-81E4-EB56-38B581406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Conclusion and Future Work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endParaRPr lang="en-US">
              <a:cs typeface="+mn-lt"/>
            </a:endParaRPr>
          </a:p>
          <a:p>
            <a:r>
              <a:rPr lang="en-US"/>
              <a:t>zusätzlich </a:t>
            </a:r>
            <a:r>
              <a:rPr lang="en-US" err="1"/>
              <a:t>noch</a:t>
            </a:r>
            <a:r>
              <a:rPr lang="en-US"/>
              <a:t> bounding boxes </a:t>
            </a:r>
            <a:r>
              <a:rPr lang="en-US" err="1"/>
              <a:t>vorhersagen</a:t>
            </a:r>
            <a:r>
              <a:rPr lang="en-US"/>
              <a:t> um “offset” </a:t>
            </a:r>
            <a:r>
              <a:rPr lang="en-US" err="1"/>
              <a:t>bei</a:t>
            </a:r>
            <a:r>
              <a:rPr lang="en-US"/>
              <a:t> test prediction </a:t>
            </a:r>
            <a:r>
              <a:rPr lang="en-US" err="1"/>
              <a:t>zu</a:t>
            </a:r>
            <a:r>
              <a:rPr lang="en-US"/>
              <a:t> vermeiden</a:t>
            </a:r>
            <a:endParaRPr lang="en-US">
              <a:ea typeface="Calibri"/>
              <a:cs typeface="Calibri"/>
            </a:endParaRPr>
          </a:p>
          <a:p>
            <a:r>
              <a:rPr lang="en-US" err="1"/>
              <a:t>Funktioniert</a:t>
            </a:r>
            <a:r>
              <a:rPr lang="en-US"/>
              <a:t> </a:t>
            </a:r>
            <a:r>
              <a:rPr lang="en-US" err="1"/>
              <a:t>überraschend</a:t>
            </a:r>
            <a:r>
              <a:rPr lang="en-US"/>
              <a:t> gut,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Auf </a:t>
            </a:r>
            <a:r>
              <a:rPr lang="en-US" err="1"/>
              <a:t>andere</a:t>
            </a:r>
            <a:r>
              <a:rPr lang="en-US"/>
              <a:t> </a:t>
            </a:r>
            <a:r>
              <a:rPr lang="en-US" err="1"/>
              <a:t>Arten</a:t>
            </a:r>
            <a:r>
              <a:rPr lang="en-US"/>
              <a:t> </a:t>
            </a:r>
            <a:r>
              <a:rPr lang="en-US" err="1"/>
              <a:t>ausweiten</a:t>
            </a:r>
            <a:r>
              <a:rPr lang="en-US"/>
              <a:t>, </a:t>
            </a:r>
            <a:r>
              <a:rPr lang="en-US" err="1"/>
              <a:t>vll</a:t>
            </a:r>
            <a:r>
              <a:rPr lang="en-US"/>
              <a:t> tracking </a:t>
            </a:r>
            <a:r>
              <a:rPr lang="en-US" err="1"/>
              <a:t>aus</a:t>
            </a:r>
            <a:r>
              <a:rPr lang="en-US"/>
              <a:t> </a:t>
            </a:r>
            <a:r>
              <a:rPr lang="en-US" err="1"/>
              <a:t>mehreren</a:t>
            </a:r>
            <a:r>
              <a:rPr lang="en-US"/>
              <a:t> </a:t>
            </a:r>
            <a:r>
              <a:rPr lang="en-US" err="1"/>
              <a:t>perspektiven</a:t>
            </a:r>
            <a:r>
              <a:rPr lang="en-US"/>
              <a:t>?</a:t>
            </a:r>
            <a:br>
              <a:rPr lang="en-US">
                <a:cs typeface="+mn-lt"/>
              </a:rPr>
            </a:br>
            <a:endParaRPr lang="en-US">
              <a:ea typeface="Calibri"/>
              <a:cs typeface="+mn-lt"/>
            </a:endParaRPr>
          </a:p>
          <a:p>
            <a:r>
              <a:rPr lang="de-DE"/>
              <a:t>Points nicht gut sichtbar -&gt; liegen innen, schwierig zu beurteilen</a:t>
            </a:r>
            <a:endParaRPr lang="de-DE">
              <a:ea typeface="Calibri" panose="020F0502020204030204"/>
              <a:cs typeface="Calibri" panose="020F0502020204030204"/>
            </a:endParaRPr>
          </a:p>
          <a:p>
            <a:endParaRPr lang="de-DE">
              <a:cs typeface="+mn-lt"/>
            </a:endParaRPr>
          </a:p>
          <a:p>
            <a:r>
              <a:rPr lang="de-DE">
                <a:cs typeface="+mn-lt"/>
              </a:rPr>
              <a:t>Kernergebnisse nochmal übersichtlich aufführen</a:t>
            </a:r>
            <a:br>
              <a:rPr lang="de-DE">
                <a:cs typeface="+mn-lt"/>
              </a:rPr>
            </a:br>
            <a:endParaRPr lang="de-DE">
              <a:ea typeface="Calibri"/>
              <a:cs typeface="Calibri"/>
            </a:endParaRPr>
          </a:p>
          <a:p>
            <a:br>
              <a:rPr lang="de-DE">
                <a:cs typeface="+mn-lt"/>
              </a:rPr>
            </a:br>
            <a:r>
              <a:rPr lang="en-US">
                <a:ea typeface="Calibri"/>
                <a:cs typeface="Calibri"/>
              </a:rPr>
              <a:t>Fabian</a:t>
            </a:r>
            <a:endParaRPr lang="de-DE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85C5CE-474E-9E6D-5BFD-F4BAD331B97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69636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1-2 slides briefly introducing your project.</a:t>
            </a:r>
          </a:p>
          <a:p>
            <a:br>
              <a:rPr lang="en-US"/>
            </a:br>
            <a:r>
              <a:rPr lang="en-US"/>
              <a:t>Praying mantis + praying mantis strike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8DEBE5-E708-4848-8B0F-993B616D7D35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48049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1-2 slides briefly introducing your project.</a:t>
            </a:r>
          </a:p>
          <a:p>
            <a:br>
              <a:rPr lang="en-US">
                <a:cs typeface="+mn-lt"/>
              </a:rPr>
            </a:br>
            <a:br>
              <a:rPr lang="en-US">
                <a:cs typeface="+mn-lt"/>
              </a:rPr>
            </a:br>
            <a:r>
              <a:rPr lang="en-US"/>
              <a:t>In</a:t>
            </a:r>
            <a:r>
              <a:rPr lang="en-US" baseline="0"/>
              <a:t> need for parameters of the strike to make it comparable -&gt; </a:t>
            </a:r>
            <a:r>
              <a:rPr lang="en-US" baseline="0" err="1"/>
              <a:t>Keypoint</a:t>
            </a:r>
            <a:r>
              <a:rPr lang="en-US" baseline="0"/>
              <a:t> identification, calculation of vectors, angles etc.</a:t>
            </a:r>
            <a:endParaRPr lang="en-US" baseline="0">
              <a:ea typeface="Calibri"/>
              <a:cs typeface="Calibri"/>
            </a:endParaRPr>
          </a:p>
          <a:p>
            <a:endParaRPr lang="en-US" baseline="0"/>
          </a:p>
          <a:p>
            <a:r>
              <a:rPr lang="de-DE"/>
              <a:t>High </a:t>
            </a:r>
            <a:r>
              <a:rPr lang="de-DE" err="1"/>
              <a:t>speed</a:t>
            </a:r>
            <a:r>
              <a:rPr lang="de-DE"/>
              <a:t> </a:t>
            </a:r>
            <a:r>
              <a:rPr lang="de-DE" err="1"/>
              <a:t>video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high frame per </a:t>
            </a:r>
            <a:r>
              <a:rPr lang="de-DE" err="1"/>
              <a:t>second</a:t>
            </a:r>
            <a:endParaRPr lang="de-DE" err="1">
              <a:ea typeface="Calibri"/>
              <a:cs typeface="Calibri"/>
            </a:endParaRPr>
          </a:p>
          <a:p>
            <a:r>
              <a:rPr lang="de-DE"/>
              <a:t>Idea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project</a:t>
            </a:r>
            <a:r>
              <a:rPr lang="de-DE"/>
              <a:t>: </a:t>
            </a:r>
            <a:r>
              <a:rPr lang="de-DE" err="1"/>
              <a:t>automate</a:t>
            </a:r>
            <a:r>
              <a:rPr lang="de-DE"/>
              <a:t> </a:t>
            </a:r>
            <a:r>
              <a:rPr lang="de-DE" err="1"/>
              <a:t>keypoint</a:t>
            </a:r>
            <a:r>
              <a:rPr lang="de-DE"/>
              <a:t> </a:t>
            </a:r>
            <a:r>
              <a:rPr lang="de-DE" err="1"/>
              <a:t>detection</a:t>
            </a:r>
            <a:r>
              <a:rPr lang="de-DE"/>
              <a:t> </a:t>
            </a:r>
            <a:endParaRPr lang="de-DE">
              <a:ea typeface="Calibri"/>
              <a:cs typeface="Calibri"/>
            </a:endParaRPr>
          </a:p>
          <a:p>
            <a:pPr lvl="1"/>
            <a:r>
              <a:rPr lang="de-DE" err="1"/>
              <a:t>Otherwise</a:t>
            </a:r>
            <a:r>
              <a:rPr lang="de-DE"/>
              <a:t> </a:t>
            </a:r>
            <a:r>
              <a:rPr lang="de-DE" err="1"/>
              <a:t>very</a:t>
            </a:r>
            <a:r>
              <a:rPr lang="de-DE"/>
              <a:t> </a:t>
            </a:r>
            <a:r>
              <a:rPr lang="de-DE" err="1"/>
              <a:t>laborious</a:t>
            </a:r>
            <a:r>
              <a:rPr lang="de-DE"/>
              <a:t> and </a:t>
            </a:r>
            <a:r>
              <a:rPr lang="de-DE" err="1"/>
              <a:t>may</a:t>
            </a:r>
            <a:r>
              <a:rPr lang="de-DE"/>
              <a:t> not </a:t>
            </a:r>
            <a:r>
              <a:rPr lang="de-DE" err="1"/>
              <a:t>be</a:t>
            </a:r>
            <a:r>
              <a:rPr lang="de-DE"/>
              <a:t> </a:t>
            </a:r>
            <a:r>
              <a:rPr lang="de-DE" err="1"/>
              <a:t>as</a:t>
            </a:r>
            <a:r>
              <a:rPr lang="de-DE"/>
              <a:t> </a:t>
            </a:r>
            <a:r>
              <a:rPr lang="de-DE" err="1"/>
              <a:t>accurate</a:t>
            </a:r>
            <a:endParaRPr lang="de-DE" err="1">
              <a:ea typeface="Calibri" panose="020F0502020204030204"/>
              <a:cs typeface="Calibri" panose="020F0502020204030204"/>
            </a:endParaRPr>
          </a:p>
          <a:p>
            <a:pPr lvl="1">
              <a:buFont typeface="Courier New" panose="020B0604020202020204" pitchFamily="34" charset="0"/>
              <a:buChar char="o"/>
            </a:pPr>
            <a:endParaRPr lang="de-DE"/>
          </a:p>
          <a:p>
            <a:r>
              <a:rPr lang="de-DE">
                <a:ea typeface="Calibri"/>
                <a:cs typeface="Calibri"/>
              </a:rPr>
              <a:t>Statement was unsere Idee ist und was das Ziel des Projektes beinhaltet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83758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Literature Review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 highlighting related work.</a:t>
            </a:r>
          </a:p>
          <a:p>
            <a:br>
              <a:rPr lang="en-US">
                <a:cs typeface="+mn-lt"/>
              </a:rPr>
            </a:br>
            <a:r>
              <a:rPr lang="en-US" err="1">
                <a:ea typeface="Calibri"/>
                <a:cs typeface="+mn-lt"/>
              </a:rPr>
              <a:t>Nochmal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erwähnen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dass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wir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vorher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andere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Quellen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getestet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haben</a:t>
            </a:r>
            <a:r>
              <a:rPr lang="en-US">
                <a:ea typeface="Calibri"/>
                <a:cs typeface="+mn-lt"/>
              </a:rPr>
              <a:t> und die </a:t>
            </a:r>
            <a:r>
              <a:rPr lang="en-US" err="1">
                <a:ea typeface="Calibri"/>
                <a:cs typeface="+mn-lt"/>
              </a:rPr>
              <a:t>hier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vorgestellten</a:t>
            </a:r>
            <a:r>
              <a:rPr lang="en-US">
                <a:ea typeface="Calibri"/>
                <a:cs typeface="+mn-lt"/>
              </a:rPr>
              <a:t> </a:t>
            </a:r>
            <a:r>
              <a:rPr lang="en-US" err="1">
                <a:ea typeface="Calibri"/>
                <a:cs typeface="+mn-lt"/>
              </a:rPr>
              <a:t>geeinigt</a:t>
            </a:r>
            <a:r>
              <a:rPr lang="en-US">
                <a:ea typeface="Calibri"/>
                <a:cs typeface="+mn-lt"/>
              </a:rPr>
              <a:t> haben</a:t>
            </a:r>
            <a:endParaRPr lang="en-US">
              <a:cs typeface="+mn-lt"/>
            </a:endParaRPr>
          </a:p>
          <a:p>
            <a:br>
              <a:rPr lang="en-US">
                <a:cs typeface="+mn-lt"/>
              </a:rPr>
            </a:br>
            <a:r>
              <a:rPr lang="en-US" err="1"/>
              <a:t>StanfordExtra</a:t>
            </a:r>
            <a:r>
              <a:rPr lang="en-US" baseline="0"/>
              <a:t> </a:t>
            </a:r>
            <a:r>
              <a:rPr lang="en-US" baseline="0" err="1"/>
              <a:t>als</a:t>
            </a:r>
            <a:r>
              <a:rPr lang="en-US" baseline="0"/>
              <a:t> </a:t>
            </a:r>
            <a:r>
              <a:rPr lang="en-US" baseline="0" err="1"/>
              <a:t>vortrainierte</a:t>
            </a:r>
            <a:r>
              <a:rPr lang="en-US" baseline="0"/>
              <a:t> </a:t>
            </a:r>
            <a:r>
              <a:rPr lang="en-US" baseline="0" err="1"/>
              <a:t>Gundlage</a:t>
            </a:r>
            <a:endParaRPr lang="en-US" baseline="0">
              <a:ea typeface="Calibri"/>
              <a:cs typeface="Calibri"/>
            </a:endParaRPr>
          </a:p>
          <a:p>
            <a:r>
              <a:rPr lang="en-US" baseline="0"/>
              <a:t>Coco für Evaluation?</a:t>
            </a:r>
          </a:p>
          <a:p>
            <a:r>
              <a:rPr lang="en-US" baseline="0" err="1"/>
              <a:t>Roboflow</a:t>
            </a:r>
            <a:r>
              <a:rPr lang="en-US" baseline="0"/>
              <a:t> für </a:t>
            </a:r>
            <a:r>
              <a:rPr lang="en-US" baseline="0" err="1"/>
              <a:t>Keypoint</a:t>
            </a:r>
            <a:r>
              <a:rPr lang="en-US" baseline="0"/>
              <a:t> definition und </a:t>
            </a:r>
            <a:r>
              <a:rPr lang="en-US" baseline="0" err="1"/>
              <a:t>json</a:t>
            </a:r>
            <a:r>
              <a:rPr lang="en-US" baseline="0"/>
              <a:t> </a:t>
            </a:r>
            <a:r>
              <a:rPr lang="en-US" baseline="0" err="1"/>
              <a:t>datei</a:t>
            </a:r>
            <a:r>
              <a:rPr lang="en-US" baseline="0"/>
              <a:t> -&gt; </a:t>
            </a:r>
            <a:r>
              <a:rPr lang="en-US" baseline="0" err="1"/>
              <a:t>Trainingsdatensatz</a:t>
            </a:r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53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Dataset </a:t>
            </a:r>
            <a:r>
              <a:rPr lang="de-DE" sz="1200" b="1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Characteristics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1-2 </a:t>
            </a:r>
            <a:r>
              <a:rPr lang="de-DE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slides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br>
              <a:rPr lang="de-DE">
                <a:cs typeface="+mn-lt"/>
              </a:rPr>
            </a:br>
            <a:r>
              <a:rPr lang="de-DE"/>
              <a:t>Computer </a:t>
            </a:r>
            <a:r>
              <a:rPr lang="de-DE" err="1"/>
              <a:t>vision</a:t>
            </a:r>
            <a:endParaRPr lang="de-DE" err="1">
              <a:ea typeface="Calibri"/>
              <a:cs typeface="Calibri"/>
            </a:endParaRPr>
          </a:p>
          <a:p>
            <a:r>
              <a:rPr lang="de-DE" err="1"/>
              <a:t>Vll</a:t>
            </a:r>
            <a:r>
              <a:rPr lang="de-DE"/>
              <a:t> wie viele Bilder</a:t>
            </a:r>
            <a:r>
              <a:rPr lang="de-DE" baseline="0"/>
              <a:t> jedes Video </a:t>
            </a:r>
            <a:r>
              <a:rPr lang="de-DE" baseline="0" err="1"/>
              <a:t>eig</a:t>
            </a:r>
            <a:r>
              <a:rPr lang="de-DE" baseline="0"/>
              <a:t> hat, unterschiedliche Arten, 5 </a:t>
            </a:r>
            <a:r>
              <a:rPr lang="de-DE" baseline="0" err="1"/>
              <a:t>Keypoints</a:t>
            </a:r>
            <a:r>
              <a:rPr lang="de-DE" baseline="0"/>
              <a:t> pro Tier, </a:t>
            </a:r>
            <a:r>
              <a:rPr lang="de-DE" baseline="0" err="1"/>
              <a:t>Bounding</a:t>
            </a:r>
            <a:r>
              <a:rPr lang="de-DE" baseline="0"/>
              <a:t> Box (wofür genutzt?), Größe der Bilder und FPS Anzahl</a:t>
            </a:r>
            <a:endParaRPr lang="de-DE">
              <a:ea typeface="Calibri"/>
              <a:cs typeface="Calibri"/>
            </a:endParaRPr>
          </a:p>
          <a:p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1024+1024</a:t>
            </a:r>
          </a:p>
          <a:p>
            <a:r>
              <a:rPr lang="de-DE">
                <a:ea typeface="Calibri"/>
                <a:cs typeface="Calibri"/>
              </a:rPr>
              <a:t>1000-2000 relevant </a:t>
            </a:r>
            <a:r>
              <a:rPr lang="de-DE" err="1">
                <a:ea typeface="Calibri"/>
                <a:cs typeface="Calibri"/>
              </a:rPr>
              <a:t>images</a:t>
            </a:r>
            <a:r>
              <a:rPr lang="de-DE">
                <a:ea typeface="Calibri"/>
                <a:cs typeface="Calibri"/>
              </a:rPr>
              <a:t> per </a:t>
            </a:r>
            <a:r>
              <a:rPr lang="de-DE" err="1">
                <a:ea typeface="Calibri"/>
                <a:cs typeface="Calibri"/>
              </a:rPr>
              <a:t>video</a:t>
            </a:r>
          </a:p>
          <a:p>
            <a:r>
              <a:rPr lang="de-DE" err="1">
                <a:ea typeface="Calibri"/>
                <a:cs typeface="Calibri"/>
              </a:rPr>
              <a:t>For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one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species</a:t>
            </a:r>
            <a:r>
              <a:rPr lang="de-DE">
                <a:ea typeface="Calibri"/>
                <a:cs typeface="Calibri"/>
              </a:rPr>
              <a:t>, </a:t>
            </a:r>
            <a:r>
              <a:rPr lang="de-DE" err="1">
                <a:ea typeface="Calibri"/>
                <a:cs typeface="Calibri"/>
              </a:rPr>
              <a:t>usually</a:t>
            </a:r>
            <a:r>
              <a:rPr lang="de-DE">
                <a:ea typeface="Calibri"/>
                <a:cs typeface="Calibri"/>
              </a:rPr>
              <a:t> at least 10 </a:t>
            </a:r>
            <a:r>
              <a:rPr lang="de-DE" err="1">
                <a:ea typeface="Calibri"/>
                <a:cs typeface="Calibri"/>
              </a:rPr>
              <a:t>specimens</a:t>
            </a:r>
            <a:r>
              <a:rPr lang="de-DE">
                <a:ea typeface="Calibri"/>
                <a:cs typeface="Calibri"/>
              </a:rPr>
              <a:t>, at least 3 </a:t>
            </a:r>
            <a:r>
              <a:rPr lang="de-DE" err="1">
                <a:ea typeface="Calibri"/>
                <a:cs typeface="Calibri"/>
              </a:rPr>
              <a:t>videos</a:t>
            </a:r>
            <a:r>
              <a:rPr lang="de-DE">
                <a:ea typeface="Calibri"/>
                <a:cs typeface="Calibri"/>
              </a:rPr>
              <a:t> on different </a:t>
            </a:r>
            <a:r>
              <a:rPr lang="de-DE" err="1">
                <a:ea typeface="Calibri"/>
                <a:cs typeface="Calibri"/>
              </a:rPr>
              <a:t>days</a:t>
            </a:r>
            <a:r>
              <a:rPr lang="de-DE">
                <a:ea typeface="Calibri"/>
                <a:cs typeface="Calibri"/>
              </a:rPr>
              <a:t> -&gt; </a:t>
            </a:r>
            <a:r>
              <a:rPr lang="de-DE" err="1">
                <a:ea typeface="Calibri"/>
                <a:cs typeface="Calibri"/>
              </a:rPr>
              <a:t>more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than</a:t>
            </a:r>
            <a:r>
              <a:rPr lang="de-DE">
                <a:ea typeface="Calibri"/>
                <a:cs typeface="Calibri"/>
              </a:rPr>
              <a:t> 30 </a:t>
            </a:r>
            <a:r>
              <a:rPr lang="de-DE" err="1">
                <a:ea typeface="Calibri"/>
                <a:cs typeface="Calibri"/>
              </a:rPr>
              <a:t>videos</a:t>
            </a:r>
            <a:r>
              <a:rPr lang="de-DE">
                <a:ea typeface="Calibri"/>
                <a:cs typeface="Calibri"/>
              </a:rPr>
              <a:t> per </a:t>
            </a:r>
            <a:r>
              <a:rPr lang="de-DE" err="1">
                <a:ea typeface="Calibri"/>
                <a:cs typeface="Calibri"/>
              </a:rPr>
              <a:t>species</a:t>
            </a:r>
            <a:r>
              <a:rPr lang="de-DE">
                <a:ea typeface="Calibri"/>
                <a:cs typeface="Calibri"/>
              </a:rPr>
              <a:t> -&gt; lots of </a:t>
            </a:r>
            <a:r>
              <a:rPr lang="de-DE" err="1">
                <a:ea typeface="Calibri"/>
                <a:cs typeface="Calibri"/>
              </a:rPr>
              <a:t>data</a:t>
            </a:r>
            <a:r>
              <a:rPr lang="de-DE">
                <a:ea typeface="Calibri"/>
                <a:cs typeface="Calibri"/>
              </a:rPr>
              <a:t> and lots </a:t>
            </a:r>
            <a:r>
              <a:rPr lang="de-DE" err="1">
                <a:ea typeface="Calibri"/>
                <a:cs typeface="Calibri"/>
              </a:rPr>
              <a:t>of</a:t>
            </a:r>
            <a:r>
              <a:rPr lang="de-DE">
                <a:ea typeface="Calibri"/>
                <a:cs typeface="Calibri"/>
              </a:rPr>
              <a:t> time </a:t>
            </a:r>
            <a:r>
              <a:rPr lang="de-DE" err="1">
                <a:ea typeface="Calibri"/>
                <a:cs typeface="Calibri"/>
              </a:rPr>
              <a:t>evaluating</a:t>
            </a:r>
            <a:r>
              <a:rPr lang="de-DE">
                <a:ea typeface="Calibri"/>
                <a:cs typeface="Calibri"/>
              </a:rPr>
              <a:t> </a:t>
            </a:r>
            <a:r>
              <a:rPr lang="de-DE" err="1">
                <a:ea typeface="Calibri"/>
                <a:cs typeface="Calibri"/>
              </a:rPr>
              <a:t>the</a:t>
            </a:r>
            <a:r>
              <a:rPr lang="de-DE">
                <a:ea typeface="Calibri"/>
                <a:cs typeface="Calibri"/>
              </a:rPr>
              <a:t>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6493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Model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br>
              <a:rPr lang="de-DE"/>
            </a:br>
            <a:r>
              <a:rPr lang="de-DE"/>
              <a:t>Einfaches CNN</a:t>
            </a: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r>
              <a:rPr lang="de-DE">
                <a:ea typeface="Calibri" panose="020F0502020204030204"/>
                <a:cs typeface="Calibri" panose="020F0502020204030204"/>
              </a:rPr>
              <a:t>Abbildung Model Summary + </a:t>
            </a:r>
            <a:r>
              <a:rPr lang="de-DE" err="1">
                <a:ea typeface="Calibri" panose="020F0502020204030204"/>
                <a:cs typeface="Calibri" panose="020F0502020204030204"/>
              </a:rPr>
              <a:t>Prediction</a:t>
            </a:r>
            <a:r>
              <a:rPr lang="de-DE">
                <a:ea typeface="Calibri" panose="020F0502020204030204"/>
                <a:cs typeface="Calibri" panose="020F0502020204030204"/>
              </a:rPr>
              <a:t> (hoffentlich richtig schlecht)</a:t>
            </a:r>
          </a:p>
          <a:p>
            <a:endParaRPr lang="de-DE"/>
          </a:p>
          <a:p>
            <a:r>
              <a:rPr lang="de-DE">
                <a:ea typeface="Calibri"/>
                <a:cs typeface="Calibri"/>
              </a:rPr>
              <a:t>Außerdem: Baseline Model </a:t>
            </a:r>
            <a:r>
              <a:rPr lang="de-DE" err="1">
                <a:ea typeface="Calibri"/>
                <a:cs typeface="Calibri"/>
              </a:rPr>
              <a:t>is</a:t>
            </a:r>
            <a:r>
              <a:rPr lang="de-DE">
                <a:ea typeface="Calibri"/>
                <a:cs typeface="Calibri"/>
              </a:rPr>
              <a:t> auch Human</a:t>
            </a:r>
            <a:endParaRPr lang="de-DE"/>
          </a:p>
          <a:p>
            <a:endParaRPr lang="de-DE"/>
          </a:p>
          <a:p>
            <a:r>
              <a:rPr lang="de-DE"/>
              <a:t>Linus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4086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DA1840-7464-B88D-8EB3-BAC0241E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33A993-36F5-5F59-0E98-0066CDF6A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539864-A520-9CC6-F092-AF693D60D3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Baseline Model</a:t>
            </a:r>
            <a:r>
              <a:rPr lang="de-DE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1 slide.</a:t>
            </a:r>
          </a:p>
          <a:p>
            <a:br>
              <a:rPr lang="de-DE"/>
            </a:br>
            <a:r>
              <a:rPr lang="de-DE"/>
              <a:t>Einfaches CNN</a:t>
            </a:r>
          </a:p>
          <a:p>
            <a:endParaRPr lang="de-DE">
              <a:ea typeface="Calibri" panose="020F0502020204030204"/>
              <a:cs typeface="Calibri" panose="020F0502020204030204"/>
            </a:endParaRPr>
          </a:p>
          <a:p>
            <a:r>
              <a:rPr lang="de-DE">
                <a:ea typeface="Calibri" panose="020F0502020204030204"/>
                <a:cs typeface="Calibri" panose="020F0502020204030204"/>
              </a:rPr>
              <a:t>Abbildung Model Summary + </a:t>
            </a:r>
            <a:r>
              <a:rPr lang="de-DE" err="1">
                <a:ea typeface="Calibri" panose="020F0502020204030204"/>
                <a:cs typeface="Calibri" panose="020F0502020204030204"/>
              </a:rPr>
              <a:t>Prediction</a:t>
            </a:r>
            <a:r>
              <a:rPr lang="de-DE">
                <a:ea typeface="Calibri" panose="020F0502020204030204"/>
                <a:cs typeface="Calibri" panose="020F0502020204030204"/>
              </a:rPr>
              <a:t> (hoffentlich richtig schlecht)</a:t>
            </a:r>
          </a:p>
          <a:p>
            <a:endParaRPr lang="de-DE"/>
          </a:p>
          <a:p>
            <a:r>
              <a:rPr lang="de-DE">
                <a:ea typeface="Calibri"/>
                <a:cs typeface="Calibri"/>
              </a:rPr>
              <a:t>Außerdem: Baseline Model </a:t>
            </a:r>
            <a:r>
              <a:rPr lang="de-DE" err="1">
                <a:ea typeface="Calibri"/>
                <a:cs typeface="Calibri"/>
              </a:rPr>
              <a:t>is</a:t>
            </a:r>
            <a:r>
              <a:rPr lang="de-DE">
                <a:ea typeface="Calibri"/>
                <a:cs typeface="Calibri"/>
              </a:rPr>
              <a:t> auch Human</a:t>
            </a:r>
            <a:endParaRPr lang="de-DE"/>
          </a:p>
          <a:p>
            <a:endParaRPr lang="de-DE"/>
          </a:p>
          <a:p>
            <a:r>
              <a:rPr lang="de-DE"/>
              <a:t>Linus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39E822-8D25-608E-74AE-D98D06F670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92285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Definition and Evaluation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3-4 slides.</a:t>
            </a:r>
          </a:p>
          <a:p>
            <a:br>
              <a:rPr lang="en-US">
                <a:cs typeface="+mn-lt"/>
              </a:rPr>
            </a:br>
            <a:r>
              <a:rPr lang="de-DE" err="1">
                <a:ea typeface="Calibri"/>
                <a:cs typeface="Calibri"/>
              </a:rPr>
              <a:t>Augmentations</a:t>
            </a:r>
            <a:r>
              <a:rPr lang="de-DE">
                <a:ea typeface="Calibri"/>
                <a:cs typeface="Calibri"/>
              </a:rPr>
              <a:t> (Extra Folie)</a:t>
            </a:r>
          </a:p>
          <a:p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Linus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45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3767FD-F55F-B419-2756-59A4CA415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B91B13-26D2-CC04-F980-14408B79C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2BF558-66D0-D42E-3C66-A8BAF87CF9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Definition and Evaluation</a:t>
            </a:r>
            <a:r>
              <a:rPr 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3-4 slides.</a:t>
            </a:r>
          </a:p>
          <a:p>
            <a:br>
              <a:rPr lang="en-US">
                <a:cs typeface="+mn-lt"/>
              </a:rPr>
            </a:br>
            <a:r>
              <a:rPr lang="de-DE" err="1">
                <a:ea typeface="Calibri"/>
                <a:cs typeface="Calibri"/>
              </a:rPr>
              <a:t>Augmentations</a:t>
            </a:r>
            <a:r>
              <a:rPr lang="de-DE">
                <a:ea typeface="Calibri"/>
                <a:cs typeface="Calibri"/>
              </a:rPr>
              <a:t> (Extra Folie)</a:t>
            </a:r>
          </a:p>
          <a:p>
            <a:endParaRPr lang="de-DE">
              <a:ea typeface="Calibri"/>
              <a:cs typeface="Calibri"/>
            </a:endParaRPr>
          </a:p>
          <a:p>
            <a:r>
              <a:rPr lang="de-DE">
                <a:ea typeface="Calibri"/>
                <a:cs typeface="Calibri"/>
              </a:rPr>
              <a:t>Linus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88234A-EBC3-5687-D9B8-2546280DF6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D417EB-18CC-4BEA-A5CD-B9A2CA92D11D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20523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7D07D66-F954-782C-DE58-D8F33BC6E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6582605-E4F9-1279-CCA0-45B1253190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0441F0-0A33-4286-3C8D-683FCF5BC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F855FF-E514-74E7-A86B-DEEF8142C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59C09E8-2D30-0717-AEB6-F3BC2E1B5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09729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D93A5D-0811-2992-5F34-3732CCB44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4BEACC9-D97C-5419-110D-4C4C3EC56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6B1BDB-2BF1-86FC-57F7-CE814491B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8802F4-BAD6-BAAE-E2A6-9CF6152D5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FF63FE-761A-74AB-2BD3-9548034A08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587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42ED0DD8-39B9-CDE0-B748-E734AA849B9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ADD002A-BB2C-2F7F-77F0-FDE1275CF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A5B0709-FA7D-3421-261A-A5E36DE2D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6B4D07-3375-6985-12AB-FD92AD395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F575607-1511-8234-F5F3-8C8AA0265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9682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E520805-0AB0-373B-462C-78B2D6C3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6B60B-CCCB-528F-568D-E16B16A3B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F9D0FA0-606D-5038-7DD7-BC51771D5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50159A-562E-8955-34BD-FA6F53306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6DCAE30-6BF9-C5AE-46C3-4A8B9A9EC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43764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2EFFF-2E37-F2B3-BCDB-0E7C93BE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6ADE017-9E7A-AAE4-8AE2-1F1E6479D0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5524D30-E66F-9086-0B26-F9AFDF982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7B8543-F416-1BBF-6B9D-0375B1EB9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B299BF8-B898-91E6-3468-342962472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5590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69D828-33AF-9AB8-4C8E-7CC1865E8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D75BF81-C5BB-85E9-5FE0-43C0BCC868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9E74D71A-E262-3D45-D17E-DE2ABAF069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8360910-4258-3E00-5339-44F2F1210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AE05F8D-906D-28FE-F211-15C44126A2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B08619-E67B-6040-238B-E817353D4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00652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B9B5114-015F-2AB0-7A84-D2D82F203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0830FE-2382-23FC-8B77-62FDA9ACF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2885B6-253E-201F-A8F0-D7DA35D2A5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8D80853-D94A-75A4-A8E7-0AFA53D32D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387EDB1-89CF-78A1-8E73-39C2037AC8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54315F2-882D-E8C7-D1C3-12959283C8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73FE1AA-E226-D03B-F1D8-B354CC2BE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2D2F6219-079F-75C9-3F28-CD1D9C08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18648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50E6D78-8037-B026-C9E1-EB3C06AE5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91C0B85-CC61-F1E5-8C51-BC004D53AD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83D753-F284-A084-9FC0-8A40ACC15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F215FEAF-8526-CCF5-CEBF-9DAD88735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35885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7F4D024-E14A-C9CD-92C9-48C80EA999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57B21F3-E279-CB15-C747-C8475E2E1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326E80F-1525-2341-5A7C-EEAF5BC4E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03462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37C457-7B90-3B71-6E49-FFF29C168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E9C16D2-B21D-82A4-1526-ED36300D14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0D58291-4D84-AEA6-057E-37331B5196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978404FD-79B7-E900-572D-61BC9A4527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7613340-FF1D-6006-4C33-E080163EA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AF9F1C96-911D-7C1D-2B07-ABD17566E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5640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2AE581-6A1C-85C7-1EF4-CE95C36F63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90E27A0-116D-BCC9-CBCF-697897F1EB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43ADDB7-E218-FEF2-7859-2F36F0AF12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254B410-BD8A-BA59-9E64-A73AABC3D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D48231D-49E2-346B-9B40-B4FC4C6A4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529AA93-1E1D-6348-E7A4-8B3C7467F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9688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B947827-0480-D438-DE82-E623F509CD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ACC058F-6E95-CDE3-E8F4-82AEB42D46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94C824-5862-A2CD-06AE-A9F0F48FFC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34176F8-9D92-4997-BEB3-8E0194D397CB}" type="datetimeFigureOut">
              <a:rPr lang="de-DE" smtClean="0"/>
              <a:t>04.02.2025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60CF253-803A-734C-ECA0-1C03BA3C68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43330FD-A2BE-0CEB-EEDC-34BC10E596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DDBB61B-F1CF-4449-B764-749C8E0601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277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6" Type="http://schemas.openxmlformats.org/officeDocument/2006/relationships/image" Target="../media/image3.tiff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9248FCDE-81F8-45D1-9ED3-6925A2FF57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9" t="180" r="15476" b="5364"/>
          <a:stretch/>
        </p:blipFill>
        <p:spPr>
          <a:xfrm rot="19466425" flipH="1">
            <a:off x="-1670392" y="-2577601"/>
            <a:ext cx="14957363" cy="13452533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C82FEFB-246D-463F-B58C-7871300BB4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7350" y="1715445"/>
            <a:ext cx="9046724" cy="1785080"/>
          </a:xfrm>
        </p:spPr>
        <p:txBody>
          <a:bodyPr anchor="t">
            <a:noAutofit/>
          </a:bodyPr>
          <a:lstStyle/>
          <a:p>
            <a:pPr algn="l"/>
            <a:r>
              <a:rPr lang="de-DE" sz="5400" err="1">
                <a:latin typeface="Arial"/>
                <a:cs typeface="Arial"/>
              </a:rPr>
              <a:t>MantisAI</a:t>
            </a:r>
            <a:br>
              <a:rPr lang="de-DE" sz="160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2400" err="1">
                <a:latin typeface="Arial"/>
                <a:cs typeface="Arial"/>
              </a:rPr>
              <a:t>Automating</a:t>
            </a:r>
            <a:r>
              <a:rPr lang="de-DE" sz="2400">
                <a:latin typeface="Arial"/>
                <a:cs typeface="Arial"/>
              </a:rPr>
              <a:t> </a:t>
            </a:r>
            <a:r>
              <a:rPr lang="de-DE" sz="2400" err="1">
                <a:latin typeface="Arial"/>
                <a:cs typeface="Arial"/>
              </a:rPr>
              <a:t>pivot</a:t>
            </a:r>
            <a:r>
              <a:rPr lang="de-DE" sz="2400">
                <a:latin typeface="Arial"/>
                <a:cs typeface="Arial"/>
              </a:rPr>
              <a:t> </a:t>
            </a:r>
            <a:r>
              <a:rPr lang="de-DE" sz="2400" err="1">
                <a:latin typeface="Arial"/>
                <a:cs typeface="Arial"/>
              </a:rPr>
              <a:t>point</a:t>
            </a:r>
            <a:r>
              <a:rPr lang="de-DE" sz="2400">
                <a:latin typeface="Arial"/>
                <a:cs typeface="Arial"/>
              </a:rPr>
              <a:t> </a:t>
            </a:r>
            <a:r>
              <a:rPr lang="de-DE" sz="2400" err="1">
                <a:latin typeface="Arial"/>
                <a:cs typeface="Arial"/>
              </a:rPr>
              <a:t>detection</a:t>
            </a:r>
            <a:r>
              <a:rPr lang="de-DE" sz="2400">
                <a:latin typeface="Arial"/>
                <a:cs typeface="Arial"/>
              </a:rPr>
              <a:t> in </a:t>
            </a:r>
            <a:r>
              <a:rPr lang="de-DE" sz="2400" err="1">
                <a:latin typeface="Arial"/>
                <a:cs typeface="Arial"/>
              </a:rPr>
              <a:t>insect</a:t>
            </a:r>
            <a:r>
              <a:rPr lang="de-DE" sz="2400">
                <a:latin typeface="Arial"/>
                <a:cs typeface="Arial"/>
              </a:rPr>
              <a:t> </a:t>
            </a:r>
            <a:r>
              <a:rPr lang="de-DE" sz="2400" err="1">
                <a:latin typeface="Arial"/>
                <a:cs typeface="Arial"/>
              </a:rPr>
              <a:t>movements</a:t>
            </a:r>
            <a:br>
              <a:rPr lang="de-DE" sz="2400">
                <a:latin typeface="Arial"/>
                <a:cs typeface="Arial"/>
              </a:rPr>
            </a:br>
            <a:br>
              <a:rPr lang="de-DE" sz="2400">
                <a:latin typeface="Arial"/>
                <a:cs typeface="Arial"/>
              </a:rPr>
            </a:br>
            <a:r>
              <a:rPr lang="de-DE" sz="1600">
                <a:latin typeface="Arial"/>
                <a:cs typeface="Arial"/>
              </a:rPr>
              <a:t>Linus Prinz, Fabian Bäumler and </a:t>
            </a:r>
            <a:r>
              <a:rPr lang="de-DE" sz="1600" err="1">
                <a:latin typeface="Arial"/>
                <a:cs typeface="Arial"/>
              </a:rPr>
              <a:t>Alicem</a:t>
            </a:r>
            <a:r>
              <a:rPr lang="de-DE" sz="1600">
                <a:latin typeface="Arial"/>
                <a:cs typeface="Arial"/>
              </a:rPr>
              <a:t> </a:t>
            </a:r>
            <a:r>
              <a:rPr lang="de-DE" sz="1600" err="1">
                <a:latin typeface="Arial"/>
                <a:cs typeface="Arial"/>
              </a:rPr>
              <a:t>Susam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8BE292AA-3638-4016-8BB2-7F8194CA28E0}"/>
              </a:ext>
            </a:extLst>
          </p:cNvPr>
          <p:cNvSpPr txBox="1">
            <a:spLocks/>
          </p:cNvSpPr>
          <p:nvPr/>
        </p:nvSpPr>
        <p:spPr>
          <a:xfrm>
            <a:off x="217350" y="5934524"/>
            <a:ext cx="11972889" cy="923476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>
                <a:latin typeface="Arial" panose="020B0604020202020204" pitchFamily="34" charset="0"/>
                <a:cs typeface="Arial" panose="020B0604020202020204" pitchFamily="34" charset="0"/>
              </a:rPr>
              <a:t>16.01.2025 - Machine Learning with TensorFlow</a:t>
            </a:r>
            <a:endParaRPr lang="en-US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89CFB4F5-F58B-4B4D-BA8D-02DBEE9FFE1B}"/>
              </a:ext>
            </a:extLst>
          </p:cNvPr>
          <p:cNvSpPr txBox="1">
            <a:spLocks/>
          </p:cNvSpPr>
          <p:nvPr/>
        </p:nvSpPr>
        <p:spPr>
          <a:xfrm>
            <a:off x="-1" y="2961350"/>
            <a:ext cx="6736704" cy="45719"/>
          </a:xfrm>
          <a:prstGeom prst="rect">
            <a:avLst/>
          </a:prstGeom>
          <a:gradFill flip="none" rotWithShape="1"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81576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85B0B2D4-D592-EDAD-F5FF-9CA242FA848F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1ABCCA09-A1F1-1738-5C05-6B17EEDB521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2A485EED-92EB-9A0D-24B4-60BFB8F47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/>
              <a:t>MantisAI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D79F684E-2872-4442-8583-D862768FF06B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3400210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Model </a:t>
            </a:r>
            <a:r>
              <a:rPr lang="de-DE" sz="3200" err="1">
                <a:latin typeface="Arial"/>
                <a:cs typeface="Arial"/>
              </a:rPr>
              <a:t>definition</a:t>
            </a:r>
            <a:endParaRPr lang="en-US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F180E1CC-B5BD-4A06-88BF-7135364FA0D5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3319462" cy="48670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B165201-6F30-EAF8-596D-45978BABB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895" y="879719"/>
            <a:ext cx="8035014" cy="5204371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A83FA4F-B48B-FAFA-DC27-4568309DD7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3909" y="2857659"/>
            <a:ext cx="1793817" cy="114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660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97660477-3EFC-CC47-6317-7C821D3341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869" y="2653280"/>
            <a:ext cx="7695399" cy="3541875"/>
          </a:xfrm>
          <a:prstGeom prst="rect">
            <a:avLst/>
          </a:prstGeom>
        </p:spPr>
      </p:pic>
      <p:pic>
        <p:nvPicPr>
          <p:cNvPr id="8" name="Grafik 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7D75A748-F132-C60D-5B01-4485D704DA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614" y="344198"/>
            <a:ext cx="6373394" cy="4780046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03DD1269-264A-B084-C1F9-F0F236D569E7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7CD19BE-DE51-1D17-E3EC-EC36A286118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5DC30B5-4E0A-0E75-D996-585256EB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643B85-40A3-4F9D-982D-ECF3E5642690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3400210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Model </a:t>
            </a:r>
            <a:r>
              <a:rPr lang="de-DE" sz="3200" err="1">
                <a:latin typeface="Arial"/>
                <a:cs typeface="Arial"/>
              </a:rPr>
              <a:t>definition</a:t>
            </a:r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C411C13-74A5-4A79-B636-36DBDECE5DD4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3319462" cy="48670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7500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7A3E254-CC71-F13C-BF5D-2323EB68286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D1B40A6-77DA-C525-FE43-B68928C5A29E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07487785-7601-4FEA-DB99-7C5A4A274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</a:t>
            </a:r>
            <a:r>
              <a:rPr lang="de-DE" err="1"/>
              <a:t>Pivotpoint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411EE9A2-165A-7DE8-CC3C-87A72C150EB6}"/>
              </a:ext>
            </a:extLst>
          </p:cNvPr>
          <p:cNvSpPr txBox="1"/>
          <p:nvPr/>
        </p:nvSpPr>
        <p:spPr>
          <a:xfrm>
            <a:off x="742949" y="1333840"/>
            <a:ext cx="9124948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de-DE" sz="2800" b="1"/>
              <a:t>OKS</a:t>
            </a:r>
          </a:p>
          <a:p>
            <a:pPr marL="914400" lvl="1" indent="-457200">
              <a:buFont typeface="Courier New"/>
              <a:buChar char="o"/>
            </a:pPr>
            <a:r>
              <a:rPr lang="de-DE" sz="2800" b="1" err="1"/>
              <a:t>O</a:t>
            </a:r>
            <a:r>
              <a:rPr lang="de-DE" sz="2800" err="1"/>
              <a:t>bject</a:t>
            </a:r>
            <a:r>
              <a:rPr lang="de-DE" sz="2800"/>
              <a:t> </a:t>
            </a:r>
            <a:r>
              <a:rPr lang="de-DE" sz="2800" b="1" err="1"/>
              <a:t>K</a:t>
            </a:r>
            <a:r>
              <a:rPr lang="de-DE" sz="2800" err="1"/>
              <a:t>eypoint</a:t>
            </a:r>
            <a:r>
              <a:rPr lang="de-DE" sz="2800"/>
              <a:t> </a:t>
            </a:r>
            <a:r>
              <a:rPr lang="de-DE" sz="2800" b="1" err="1"/>
              <a:t>S</a:t>
            </a:r>
            <a:r>
              <a:rPr lang="de-DE" sz="2800" err="1"/>
              <a:t>imilarity</a:t>
            </a:r>
            <a:endParaRPr lang="de-DE" sz="2800"/>
          </a:p>
          <a:p>
            <a:pPr marL="914400" lvl="1" indent="-457200">
              <a:buFont typeface="Courier New"/>
              <a:buChar char="o"/>
            </a:pPr>
            <a:r>
              <a:rPr lang="de-DE" sz="2800" err="1"/>
              <a:t>distance</a:t>
            </a:r>
            <a:r>
              <a:rPr lang="de-DE" sz="2800"/>
              <a:t> </a:t>
            </a:r>
            <a:r>
              <a:rPr lang="de-DE" sz="2800" err="1"/>
              <a:t>between</a:t>
            </a:r>
            <a:r>
              <a:rPr lang="de-DE" sz="2800"/>
              <a:t> </a:t>
            </a:r>
            <a:r>
              <a:rPr lang="de-DE" sz="2800" err="1"/>
              <a:t>predicted</a:t>
            </a:r>
            <a:r>
              <a:rPr lang="de-DE" sz="2800"/>
              <a:t> and </a:t>
            </a:r>
            <a:r>
              <a:rPr lang="de-DE" sz="2800" err="1"/>
              <a:t>ground</a:t>
            </a:r>
            <a:r>
              <a:rPr lang="de-DE" sz="2800"/>
              <a:t> </a:t>
            </a:r>
            <a:r>
              <a:rPr lang="de-DE" sz="2800" err="1"/>
              <a:t>truth</a:t>
            </a:r>
            <a:r>
              <a:rPr lang="de-DE" sz="2800"/>
              <a:t> </a:t>
            </a:r>
            <a:r>
              <a:rPr lang="de-DE" sz="2800" err="1"/>
              <a:t>keypoints</a:t>
            </a:r>
            <a:r>
              <a:rPr lang="de-DE" sz="2800"/>
              <a:t>, </a:t>
            </a:r>
            <a:r>
              <a:rPr lang="de-DE" sz="2800" err="1"/>
              <a:t>normalized</a:t>
            </a:r>
            <a:r>
              <a:rPr lang="de-DE" sz="2800"/>
              <a:t> </a:t>
            </a:r>
            <a:r>
              <a:rPr lang="de-DE" sz="2800" err="1"/>
              <a:t>by</a:t>
            </a:r>
            <a:r>
              <a:rPr lang="de-DE" sz="2800"/>
              <a:t> </a:t>
            </a:r>
            <a:r>
              <a:rPr lang="de-DE" sz="2800" err="1"/>
              <a:t>object</a:t>
            </a:r>
            <a:r>
              <a:rPr lang="de-DE" sz="2800"/>
              <a:t> </a:t>
            </a:r>
            <a:r>
              <a:rPr lang="de-DE" sz="2800" err="1"/>
              <a:t>scale</a:t>
            </a:r>
            <a:r>
              <a:rPr lang="de-DE" sz="2800"/>
              <a:t> and </a:t>
            </a:r>
            <a:r>
              <a:rPr lang="de-DE" sz="2800" err="1"/>
              <a:t>keypoint</a:t>
            </a:r>
            <a:r>
              <a:rPr lang="de-DE" sz="2800"/>
              <a:t> </a:t>
            </a:r>
            <a:r>
              <a:rPr lang="de-DE" sz="2800" err="1"/>
              <a:t>visibility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F5A104C-C24F-4CFA-8F1A-C05E75AAB2B8}"/>
              </a:ext>
            </a:extLst>
          </p:cNvPr>
          <p:cNvSpPr txBox="1">
            <a:spLocks/>
          </p:cNvSpPr>
          <p:nvPr/>
        </p:nvSpPr>
        <p:spPr>
          <a:xfrm>
            <a:off x="3" y="1"/>
            <a:ext cx="3603409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Model </a:t>
            </a:r>
            <a:r>
              <a:rPr lang="de-DE" sz="3200" err="1">
                <a:latin typeface="Arial"/>
                <a:cs typeface="Arial"/>
              </a:rPr>
              <a:t>evaluation</a:t>
            </a:r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26E0C71D-7A94-41C1-887F-ED5942B00C11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3603408" cy="48672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Grafik 1" descr="Ein Bild, das Kleidung, Motorrad, Menschliches Gesicht, Fahrzeug enthält.&#10;&#10;Beschreibung automatisch generiert.">
            <a:extLst>
              <a:ext uri="{FF2B5EF4-FFF2-40B4-BE49-F238E27FC236}">
                <a16:creationId xmlns:a16="http://schemas.microsoft.com/office/drawing/2014/main" id="{224004ED-551F-AA32-28DF-BDBE88871C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142" y="3426618"/>
            <a:ext cx="2331245" cy="2671764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5003362B-B670-7175-C267-87BE8788F12D}"/>
              </a:ext>
            </a:extLst>
          </p:cNvPr>
          <p:cNvSpPr txBox="1"/>
          <p:nvPr/>
        </p:nvSpPr>
        <p:spPr>
          <a:xfrm>
            <a:off x="7247815" y="6094318"/>
            <a:ext cx="3187169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/>
              <a:t>Example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OKS on human</a:t>
            </a:r>
          </a:p>
        </p:txBody>
      </p:sp>
    </p:spTree>
    <p:extLst>
      <p:ext uri="{BB962C8B-B14F-4D97-AF65-F5344CB8AC3E}">
        <p14:creationId xmlns:p14="http://schemas.microsoft.com/office/powerpoint/2010/main" val="1372093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C0B06A4C-67BD-CFCA-EE1A-C039E41DB8CC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05F8F7AB-A8C9-9453-2384-ED75DF9ED156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C243036-6B17-5854-D4BB-A71A2443D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3E18DDBA-4971-45EF-886B-04BD39D809D1}"/>
              </a:ext>
            </a:extLst>
          </p:cNvPr>
          <p:cNvSpPr txBox="1">
            <a:spLocks/>
          </p:cNvSpPr>
          <p:nvPr/>
        </p:nvSpPr>
        <p:spPr>
          <a:xfrm>
            <a:off x="3" y="-202"/>
            <a:ext cx="6657250" cy="669319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/>
                <a:cs typeface="Arial"/>
              </a:rPr>
              <a:t>Results</a:t>
            </a:r>
            <a:r>
              <a:rPr lang="de-DE" sz="3200">
                <a:latin typeface="Arial"/>
                <a:cs typeface="Arial"/>
              </a:rPr>
              <a:t> – </a:t>
            </a:r>
            <a:r>
              <a:rPr lang="de-DE" sz="3200" err="1">
                <a:latin typeface="Arial"/>
                <a:cs typeface="Arial"/>
              </a:rPr>
              <a:t>cherry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picked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examples</a:t>
            </a:r>
            <a:endParaRPr lang="en-US" err="1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C9A3EDE4-41C0-43A5-A508-13EBF9D5FF9F}"/>
              </a:ext>
            </a:extLst>
          </p:cNvPr>
          <p:cNvSpPr txBox="1">
            <a:spLocks/>
          </p:cNvSpPr>
          <p:nvPr/>
        </p:nvSpPr>
        <p:spPr>
          <a:xfrm flipV="1">
            <a:off x="0" y="632388"/>
            <a:ext cx="6655799" cy="41735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4764232-96D6-93CC-9CBD-B24D048E9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858" y="1417044"/>
            <a:ext cx="4979520" cy="5052747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172019F1-81F9-FABA-0566-2A849288D1A1}"/>
              </a:ext>
            </a:extLst>
          </p:cNvPr>
          <p:cNvSpPr txBox="1"/>
          <p:nvPr/>
        </p:nvSpPr>
        <p:spPr>
          <a:xfrm>
            <a:off x="7351134" y="913076"/>
            <a:ext cx="233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Test Prediction</a:t>
            </a:r>
            <a:endParaRPr lang="de-DE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F07C7EF0-3532-EE2C-05B8-71EC7EB3D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795" y="1456774"/>
            <a:ext cx="4977912" cy="4963245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2BD43782-1E90-0FA5-4ED8-A6AC84DE0D84}"/>
              </a:ext>
            </a:extLst>
          </p:cNvPr>
          <p:cNvSpPr txBox="1"/>
          <p:nvPr/>
        </p:nvSpPr>
        <p:spPr>
          <a:xfrm>
            <a:off x="1368086" y="913077"/>
            <a:ext cx="2338968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400" b="1"/>
              <a:t>Ground Truth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07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31ACD1-E033-D474-9605-D20068C1F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544" y="150813"/>
            <a:ext cx="10515600" cy="1325563"/>
          </a:xfrm>
        </p:spPr>
        <p:txBody>
          <a:bodyPr/>
          <a:lstStyle/>
          <a:p>
            <a:r>
              <a:rPr lang="de-DE"/>
              <a:t>OKS</a:t>
            </a:r>
          </a:p>
        </p:txBody>
      </p:sp>
      <p:pic>
        <p:nvPicPr>
          <p:cNvPr id="4" name="Inhaltsplatzhalter 3" descr="Ein Bild, das Screenshot, Schwarz, Kunst, Schwarzweiß enthält.&#10;&#10;Beschreibung automatisch generiert.">
            <a:extLst>
              <a:ext uri="{FF2B5EF4-FFF2-40B4-BE49-F238E27FC236}">
                <a16:creationId xmlns:a16="http://schemas.microsoft.com/office/drawing/2014/main" id="{B73FB37F-F991-CA70-E49E-9E3C85AAFA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6993" y="736601"/>
            <a:ext cx="6386511" cy="6100761"/>
          </a:xfrm>
        </p:spPr>
      </p:pic>
      <p:sp>
        <p:nvSpPr>
          <p:cNvPr id="5" name="Kreis: nicht ausgefüllt 4">
            <a:extLst>
              <a:ext uri="{FF2B5EF4-FFF2-40B4-BE49-F238E27FC236}">
                <a16:creationId xmlns:a16="http://schemas.microsoft.com/office/drawing/2014/main" id="{41032E98-2721-3020-2035-8E36586B8FEA}"/>
              </a:ext>
            </a:extLst>
          </p:cNvPr>
          <p:cNvSpPr/>
          <p:nvPr/>
        </p:nvSpPr>
        <p:spPr>
          <a:xfrm>
            <a:off x="3710446" y="1848740"/>
            <a:ext cx="2460744" cy="1242279"/>
          </a:xfrm>
          <a:prstGeom prst="donut">
            <a:avLst>
              <a:gd name="adj" fmla="val 0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463F3F-D9F8-8F0F-3527-E420FC41070A}"/>
              </a:ext>
            </a:extLst>
          </p:cNvPr>
          <p:cNvSpPr txBox="1"/>
          <p:nvPr/>
        </p:nvSpPr>
        <p:spPr>
          <a:xfrm>
            <a:off x="3708185" y="1470341"/>
            <a:ext cx="19376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e-DE" err="1">
                <a:solidFill>
                  <a:srgbClr val="C00000"/>
                </a:solidFill>
              </a:rPr>
              <a:t>Predicted</a:t>
            </a:r>
            <a:r>
              <a:rPr lang="de-DE">
                <a:solidFill>
                  <a:srgbClr val="C00000"/>
                </a:solidFill>
              </a:rPr>
              <a:t> Values</a:t>
            </a:r>
          </a:p>
        </p:txBody>
      </p:sp>
    </p:spTree>
    <p:extLst>
      <p:ext uri="{BB962C8B-B14F-4D97-AF65-F5344CB8AC3E}">
        <p14:creationId xmlns:p14="http://schemas.microsoft.com/office/powerpoint/2010/main" val="2702501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84EA1-9E12-805D-71A7-F50B9030A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940ED49-76D0-42F3-13CD-70FB8F6BA626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D8D7056F-E98D-C223-0B4C-186C2A7B6F90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E7D2C228-EF5A-0B7A-2074-D5CE344F9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EC55C158-4CC3-7E9E-19E7-D39C966999A5}"/>
              </a:ext>
            </a:extLst>
          </p:cNvPr>
          <p:cNvSpPr txBox="1">
            <a:spLocks/>
          </p:cNvSpPr>
          <p:nvPr/>
        </p:nvSpPr>
        <p:spPr>
          <a:xfrm>
            <a:off x="3" y="154781"/>
            <a:ext cx="5075135" cy="553081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Alternative Metric (Euclidian Distance)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E4A9388-35A4-D103-35BC-C37D803AB09E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1896529" cy="48671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Grafik 4" descr="Ein Bild, das Diagramm, Text, Plan, technische Zeichnung enthält.&#10;&#10;Automatisch generierte Beschreibung">
            <a:extLst>
              <a:ext uri="{FF2B5EF4-FFF2-40B4-BE49-F238E27FC236}">
                <a16:creationId xmlns:a16="http://schemas.microsoft.com/office/drawing/2014/main" id="{C14ADE60-CD2D-769A-0271-D69129D11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62882"/>
            <a:ext cx="9144018" cy="5486411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FEAF7762-D19D-DD4B-753C-049A41A7C859}"/>
              </a:ext>
            </a:extLst>
          </p:cNvPr>
          <p:cNvSpPr txBox="1"/>
          <p:nvPr/>
        </p:nvSpPr>
        <p:spPr>
          <a:xfrm>
            <a:off x="6250487" y="745686"/>
            <a:ext cx="243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Test set Size = 30</a:t>
            </a:r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94042D82-46BA-909F-2ECD-A8860989227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4203" t="20391" r="9343" b="39932"/>
          <a:stretch/>
        </p:blipFill>
        <p:spPr>
          <a:xfrm>
            <a:off x="8517698" y="2403588"/>
            <a:ext cx="3219635" cy="225609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1CB85A5-980A-965B-9905-94C3C5F3054A}"/>
              </a:ext>
            </a:extLst>
          </p:cNvPr>
          <p:cNvSpPr txBox="1"/>
          <p:nvPr/>
        </p:nvSpPr>
        <p:spPr>
          <a:xfrm>
            <a:off x="11260899" y="3162303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1</a:t>
            </a:r>
            <a:endParaRPr lang="de-DE" b="1">
              <a:solidFill>
                <a:srgbClr val="FF0000"/>
              </a:solidFill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DB7135A5-D236-EA49-9018-B0E38790CA66}"/>
              </a:ext>
            </a:extLst>
          </p:cNvPr>
          <p:cNvSpPr txBox="1"/>
          <p:nvPr/>
        </p:nvSpPr>
        <p:spPr>
          <a:xfrm>
            <a:off x="9710207" y="354612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2</a:t>
            </a:r>
            <a:endParaRPr lang="de-DE" b="1">
              <a:solidFill>
                <a:srgbClr val="FF0000"/>
              </a:solidFill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429674A-BCAD-1D9E-D276-5F0C24A415D3}"/>
              </a:ext>
            </a:extLst>
          </p:cNvPr>
          <p:cNvSpPr txBox="1"/>
          <p:nvPr/>
        </p:nvSpPr>
        <p:spPr>
          <a:xfrm>
            <a:off x="10567332" y="2790454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3</a:t>
            </a:r>
            <a:endParaRPr lang="de-DE" b="1">
              <a:solidFill>
                <a:srgbClr val="FF0000"/>
              </a:solidFill>
            </a:endParaRP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9F864F15-E38E-8F2E-F17C-22C3D53B2BBF}"/>
              </a:ext>
            </a:extLst>
          </p:cNvPr>
          <p:cNvSpPr txBox="1"/>
          <p:nvPr/>
        </p:nvSpPr>
        <p:spPr>
          <a:xfrm>
            <a:off x="9214378" y="3606087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4</a:t>
            </a:r>
            <a:endParaRPr lang="de-DE" b="1">
              <a:solidFill>
                <a:srgbClr val="FF0000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90E26AA4-A0C3-AC7A-4102-AA87D39B730C}"/>
              </a:ext>
            </a:extLst>
          </p:cNvPr>
          <p:cNvSpPr txBox="1"/>
          <p:nvPr/>
        </p:nvSpPr>
        <p:spPr>
          <a:xfrm>
            <a:off x="9420919" y="2975120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5</a:t>
            </a:r>
            <a:endParaRPr lang="de-DE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908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0F64ED1B-B3C3-5B44-8DA3-887A9FB7F3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319" y="1048289"/>
            <a:ext cx="10515600" cy="5232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Choosing the right approach</a:t>
            </a:r>
          </a:p>
          <a:p>
            <a:endParaRPr lang="en-US"/>
          </a:p>
          <a:p>
            <a:r>
              <a:rPr lang="en-US"/>
              <a:t>Long Training Time</a:t>
            </a:r>
          </a:p>
          <a:p>
            <a:endParaRPr lang="en-US"/>
          </a:p>
          <a:p>
            <a:r>
              <a:rPr lang="en-US"/>
              <a:t>Setting sigma value for OKS</a:t>
            </a:r>
          </a:p>
          <a:p>
            <a:endParaRPr lang="en-US"/>
          </a:p>
          <a:p>
            <a:r>
              <a:rPr lang="en-US"/>
              <a:t>GitHub</a:t>
            </a:r>
          </a:p>
          <a:p>
            <a:endParaRPr lang="en-US"/>
          </a:p>
          <a:p>
            <a:r>
              <a:rPr lang="en-US"/>
              <a:t>Empty Space in images (pivot points lie close to each other)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B53ED4C-E283-AA33-42D8-C6DCE5465B29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6D34CB8D-BB1D-2C50-7E9D-B15953F28E6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46C8FAC6-E114-C91C-6A48-9969BACB5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/>
              <a:t>MantisAI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B7CADB13-DA7C-4A29-880C-31769D1E8287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2580636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Challenges</a:t>
            </a:r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7C4267C9-BBA5-4E41-873B-71E8848976F0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2580636" cy="48671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0169194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242A3B9-4675-FE4E-5B48-F893BA7183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6"/>
            <a:ext cx="12192000" cy="685114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FB9F0A1F-7A83-098E-9A88-DA1878DE503B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FCC571A6-D9F3-2B0A-4F7F-B73492B5E3A1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17495CD6-2465-C831-5754-39BBDEEB9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/>
              <a:t>MantisAI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D439898E-C62C-4C04-B0EC-0075CC501B9D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4781969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/>
                <a:cs typeface="Arial"/>
              </a:rPr>
              <a:t>Conclusion</a:t>
            </a:r>
            <a:r>
              <a:rPr lang="de-DE" sz="3200">
                <a:latin typeface="Arial"/>
                <a:cs typeface="Arial"/>
              </a:rPr>
              <a:t> and </a:t>
            </a:r>
            <a:r>
              <a:rPr lang="de-DE" sz="3200" err="1">
                <a:latin typeface="Arial"/>
                <a:cs typeface="Arial"/>
              </a:rPr>
              <a:t>outlook</a:t>
            </a:r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CC882D4C-1A8F-4C47-BBF4-E38503D2F4F7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4781969" cy="48671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9752F324-361B-603D-C0D2-2ACDB7BCD578}"/>
              </a:ext>
            </a:extLst>
          </p:cNvPr>
          <p:cNvSpPr txBox="1">
            <a:spLocks/>
          </p:cNvSpPr>
          <p:nvPr/>
        </p:nvSpPr>
        <p:spPr>
          <a:xfrm>
            <a:off x="339388" y="885284"/>
            <a:ext cx="1986541" cy="310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/>
              <a:t>Manual </a:t>
            </a:r>
            <a:r>
              <a:rPr lang="de-DE" sz="1600" err="1"/>
              <a:t>pivot</a:t>
            </a:r>
            <a:r>
              <a:rPr lang="de-DE" sz="1600"/>
              <a:t> </a:t>
            </a:r>
            <a:r>
              <a:rPr lang="de-DE" sz="1600" err="1"/>
              <a:t>points</a:t>
            </a:r>
          </a:p>
        </p:txBody>
      </p:sp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F19FA741-99FC-518A-D1EE-E7067D51E4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2" y="1204365"/>
            <a:ext cx="3153401" cy="223822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10C5E834-2BC7-C7B6-0CF2-61757EEE66C4}"/>
              </a:ext>
            </a:extLst>
          </p:cNvPr>
          <p:cNvSpPr txBox="1">
            <a:spLocks/>
          </p:cNvSpPr>
          <p:nvPr/>
        </p:nvSpPr>
        <p:spPr>
          <a:xfrm>
            <a:off x="4449191" y="897774"/>
            <a:ext cx="3123295" cy="297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err="1"/>
              <a:t>Predicted</a:t>
            </a:r>
            <a:r>
              <a:rPr lang="de-DE" sz="1600"/>
              <a:t> pivot </a:t>
            </a:r>
            <a:r>
              <a:rPr lang="de-DE" sz="1600" err="1"/>
              <a:t>points</a:t>
            </a:r>
            <a:endParaRPr lang="de-DE" sz="16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7EE0EFD8-0A50-6DB7-D9C4-C1EC5133F30B}"/>
              </a:ext>
            </a:extLst>
          </p:cNvPr>
          <p:cNvSpPr/>
          <p:nvPr/>
        </p:nvSpPr>
        <p:spPr>
          <a:xfrm>
            <a:off x="3572884" y="2085214"/>
            <a:ext cx="789963" cy="461394"/>
          </a:xfrm>
          <a:prstGeom prst="rightArrow">
            <a:avLst/>
          </a:prstGeom>
          <a:solidFill>
            <a:srgbClr val="DFF1E3"/>
          </a:solidFill>
          <a:ln>
            <a:solidFill>
              <a:srgbClr val="B2D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mantis&#10;&#10;Description automatically generated">
            <a:extLst>
              <a:ext uri="{FF2B5EF4-FFF2-40B4-BE49-F238E27FC236}">
                <a16:creationId xmlns:a16="http://schemas.microsoft.com/office/drawing/2014/main" id="{CB8770F8-59A6-FFE7-E227-5FF014AC1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79" y="3567839"/>
            <a:ext cx="7232755" cy="282029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09F2C9C0-85EB-7D6C-DC02-B1A93851E24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115" b="22053"/>
          <a:stretch/>
        </p:blipFill>
        <p:spPr>
          <a:xfrm>
            <a:off x="4449188" y="1204365"/>
            <a:ext cx="2986738" cy="20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3008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35D530-FC5E-1271-0FDF-FFBBD1282C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2">
            <a:extLst>
              <a:ext uri="{FF2B5EF4-FFF2-40B4-BE49-F238E27FC236}">
                <a16:creationId xmlns:a16="http://schemas.microsoft.com/office/drawing/2014/main" id="{84F61283-B96E-2FE4-A534-8556E61152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6319" y="1048289"/>
            <a:ext cx="10515600" cy="523239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Train also Bounding Boxes </a:t>
            </a:r>
          </a:p>
          <a:p>
            <a:r>
              <a:rPr lang="en-US"/>
              <a:t>Data Work</a:t>
            </a:r>
          </a:p>
          <a:p>
            <a:pPr lvl="1"/>
            <a:r>
              <a:rPr lang="en-US"/>
              <a:t>Annotate more Images</a:t>
            </a:r>
          </a:p>
          <a:p>
            <a:pPr lvl="1"/>
            <a:r>
              <a:rPr lang="en-US"/>
              <a:t>Take a deeper look at the data heterogeneous splits </a:t>
            </a:r>
          </a:p>
          <a:p>
            <a:pPr lvl="1"/>
            <a:r>
              <a:rPr lang="en-US"/>
              <a:t>Crop images to get rid of empty space</a:t>
            </a:r>
          </a:p>
          <a:p>
            <a:r>
              <a:rPr lang="en-US"/>
              <a:t>Work on better model architecture</a:t>
            </a:r>
          </a:p>
          <a:p>
            <a:r>
              <a:rPr lang="en-US"/>
              <a:t>Clean up Git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2D2FEDC8-0371-D565-9370-51A320ACECCA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itel 1">
            <a:extLst>
              <a:ext uri="{FF2B5EF4-FFF2-40B4-BE49-F238E27FC236}">
                <a16:creationId xmlns:a16="http://schemas.microsoft.com/office/drawing/2014/main" id="{498F0CF7-0970-C761-8394-5025D12A9B45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Fußzeilenplatzhalter 4">
            <a:extLst>
              <a:ext uri="{FF2B5EF4-FFF2-40B4-BE49-F238E27FC236}">
                <a16:creationId xmlns:a16="http://schemas.microsoft.com/office/drawing/2014/main" id="{9FA8639F-FDF2-3363-0487-A68F13145F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/>
              <a:t>MantisAI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A8A1B937-8227-747B-DFF6-883E2DACEFC6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2580636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/>
                <a:cs typeface="Arial"/>
              </a:rPr>
              <a:t>To</a:t>
            </a:r>
            <a:r>
              <a:rPr lang="de-DE" sz="3200">
                <a:latin typeface="Arial"/>
                <a:cs typeface="Arial"/>
              </a:rPr>
              <a:t> dos</a:t>
            </a:r>
            <a:endParaRPr lang="en-US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0138C22-135E-B1F2-D9FA-B376C2776D37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2580636" cy="48671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46349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95C19-5E00-1AC6-9E13-A54F33B2B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EFD39D3-1FC6-C5E9-A44D-065FA054B1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6"/>
            <a:ext cx="12192000" cy="6851149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79C3DF33-8E74-FF1A-ED30-12634D5815F9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292C69F-1BF4-A79B-2DB8-84DB314F6043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0B85EBD4-8B46-C7E9-C788-C451868D7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/>
              <a:t>MantisAI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349563E3-19B9-470B-680F-54D91EC37095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4781969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/>
                <a:cs typeface="Arial"/>
              </a:rPr>
              <a:t>Conclusion</a:t>
            </a:r>
            <a:r>
              <a:rPr lang="de-DE" sz="3200">
                <a:latin typeface="Arial"/>
                <a:cs typeface="Arial"/>
              </a:rPr>
              <a:t> and </a:t>
            </a:r>
            <a:r>
              <a:rPr lang="de-DE" sz="3200" err="1">
                <a:latin typeface="Arial"/>
                <a:cs typeface="Arial"/>
              </a:rPr>
              <a:t>outlook</a:t>
            </a:r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1B82AEB-9ACD-8F06-E34E-E29107FA79AA}"/>
              </a:ext>
            </a:extLst>
          </p:cNvPr>
          <p:cNvSpPr txBox="1">
            <a:spLocks/>
          </p:cNvSpPr>
          <p:nvPr/>
        </p:nvSpPr>
        <p:spPr>
          <a:xfrm>
            <a:off x="0" y="635378"/>
            <a:ext cx="4781969" cy="48671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AB99068D-16B3-BB4F-FFF5-DDDCBE92FBA7}"/>
              </a:ext>
            </a:extLst>
          </p:cNvPr>
          <p:cNvSpPr txBox="1">
            <a:spLocks/>
          </p:cNvSpPr>
          <p:nvPr/>
        </p:nvSpPr>
        <p:spPr>
          <a:xfrm>
            <a:off x="339388" y="885284"/>
            <a:ext cx="1986541" cy="3101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/>
              <a:t>Manual </a:t>
            </a:r>
            <a:r>
              <a:rPr lang="de-DE" sz="1600" err="1"/>
              <a:t>pivot</a:t>
            </a:r>
            <a:r>
              <a:rPr lang="de-DE" sz="1600"/>
              <a:t> </a:t>
            </a:r>
            <a:r>
              <a:rPr lang="de-DE" sz="1600" err="1"/>
              <a:t>points</a:t>
            </a:r>
          </a:p>
        </p:txBody>
      </p:sp>
      <p:pic>
        <p:nvPicPr>
          <p:cNvPr id="6" name="Picture 5" descr="A close up of a bug&#10;&#10;Description automatically generated">
            <a:extLst>
              <a:ext uri="{FF2B5EF4-FFF2-40B4-BE49-F238E27FC236}">
                <a16:creationId xmlns:a16="http://schemas.microsoft.com/office/drawing/2014/main" id="{CAAE2469-9370-46BF-1D9C-76FA9FD01E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92" y="1204365"/>
            <a:ext cx="3153401" cy="2238220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A71FC120-0B17-B598-6D5E-EB257B874D45}"/>
              </a:ext>
            </a:extLst>
          </p:cNvPr>
          <p:cNvSpPr txBox="1">
            <a:spLocks/>
          </p:cNvSpPr>
          <p:nvPr/>
        </p:nvSpPr>
        <p:spPr>
          <a:xfrm>
            <a:off x="4449191" y="897774"/>
            <a:ext cx="3123295" cy="297671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err="1"/>
              <a:t>Predicted</a:t>
            </a:r>
            <a:r>
              <a:rPr lang="de-DE" sz="1600"/>
              <a:t> pivot </a:t>
            </a:r>
            <a:r>
              <a:rPr lang="de-DE" sz="1600" err="1"/>
              <a:t>points</a:t>
            </a:r>
            <a:endParaRPr lang="de-DE" sz="160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9C65EC-EB54-3736-1A6B-0D8517614095}"/>
              </a:ext>
            </a:extLst>
          </p:cNvPr>
          <p:cNvSpPr/>
          <p:nvPr/>
        </p:nvSpPr>
        <p:spPr>
          <a:xfrm>
            <a:off x="3572884" y="2085214"/>
            <a:ext cx="789963" cy="461394"/>
          </a:xfrm>
          <a:prstGeom prst="rightArrow">
            <a:avLst/>
          </a:prstGeom>
          <a:solidFill>
            <a:srgbClr val="DFF1E3"/>
          </a:solidFill>
          <a:ln>
            <a:solidFill>
              <a:srgbClr val="B2DEB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close-up of a mantis&#10;&#10;Description automatically generated">
            <a:extLst>
              <a:ext uri="{FF2B5EF4-FFF2-40B4-BE49-F238E27FC236}">
                <a16:creationId xmlns:a16="http://schemas.microsoft.com/office/drawing/2014/main" id="{23ADE959-A009-2318-EF28-4C223E0C0A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279" y="3567839"/>
            <a:ext cx="7232755" cy="2820291"/>
          </a:xfrm>
          <a:prstGeom prst="rect">
            <a:avLst/>
          </a:prstGeom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2394C48-3A04-0500-D794-43100580995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0115" b="22053"/>
          <a:stretch/>
        </p:blipFill>
        <p:spPr>
          <a:xfrm>
            <a:off x="4449188" y="1204365"/>
            <a:ext cx="2986738" cy="205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14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9205110E-20F0-4AF0-9CB7-10BC68C78ED2}"/>
              </a:ext>
            </a:extLst>
          </p:cNvPr>
          <p:cNvSpPr txBox="1">
            <a:spLocks/>
          </p:cNvSpPr>
          <p:nvPr/>
        </p:nvSpPr>
        <p:spPr>
          <a:xfrm>
            <a:off x="414339" y="6180219"/>
            <a:ext cx="4372474" cy="2803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/>
              <a:t>Adult </a:t>
            </a:r>
            <a:r>
              <a:rPr lang="de-DE" sz="1600" i="1" err="1"/>
              <a:t>Mantis</a:t>
            </a:r>
            <a:r>
              <a:rPr lang="de-DE" sz="1600" i="1"/>
              <a:t> </a:t>
            </a:r>
            <a:r>
              <a:rPr lang="de-DE" sz="1600" i="1" err="1"/>
              <a:t>religiosa</a:t>
            </a:r>
            <a:r>
              <a:rPr lang="de-DE" sz="1600"/>
              <a:t> in lateral </a:t>
            </a:r>
            <a:r>
              <a:rPr lang="de-DE" sz="1600" err="1"/>
              <a:t>view</a:t>
            </a:r>
            <a:endParaRPr lang="en-US" err="1"/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5133D5C-29C8-4D6D-AB7B-3644B2023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" y="1"/>
            <a:ext cx="3413758" cy="722793"/>
          </a:xfrm>
          <a:noFill/>
        </p:spPr>
        <p:txBody>
          <a:bodyPr>
            <a:normAutofit/>
          </a:bodyPr>
          <a:lstStyle/>
          <a:p>
            <a:pPr algn="ctr"/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Striking</a:t>
            </a:r>
            <a:r>
              <a:rPr lang="de-DE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de-DE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prey</a:t>
            </a:r>
            <a:endParaRPr lang="de-DE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1AE36F70-F44F-42F9-BB37-42CBE9852B91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413758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C3C32A87-855E-442B-A6B4-1C7EB2D7DF12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itel 1">
            <a:extLst>
              <a:ext uri="{FF2B5EF4-FFF2-40B4-BE49-F238E27FC236}">
                <a16:creationId xmlns:a16="http://schemas.microsoft.com/office/drawing/2014/main" id="{AA0995B8-3EAD-4DE2-9979-39E5A8E44E20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Fußzeilenplatzhalter 4">
            <a:extLst>
              <a:ext uri="{FF2B5EF4-FFF2-40B4-BE49-F238E27FC236}">
                <a16:creationId xmlns:a16="http://schemas.microsoft.com/office/drawing/2014/main" id="{DA4BE91D-C033-48BA-BC98-E8B29A07B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</a:t>
            </a:r>
            <a:r>
              <a:rPr lang="de-DE" err="1"/>
              <a:t>Pivotpoint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1CC0E543-376D-47AB-9E59-5101798112AC}"/>
              </a:ext>
            </a:extLst>
          </p:cNvPr>
          <p:cNvSpPr txBox="1">
            <a:spLocks/>
          </p:cNvSpPr>
          <p:nvPr/>
        </p:nvSpPr>
        <p:spPr>
          <a:xfrm>
            <a:off x="4922427" y="6178766"/>
            <a:ext cx="6547142" cy="2803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err="1"/>
              <a:t>Predatory</a:t>
            </a:r>
            <a:r>
              <a:rPr lang="de-DE" sz="1600"/>
              <a:t> </a:t>
            </a:r>
            <a:r>
              <a:rPr lang="de-DE" sz="1600" err="1"/>
              <a:t>strike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 6rd </a:t>
            </a:r>
            <a:r>
              <a:rPr lang="de-DE" sz="1600" err="1"/>
              <a:t>instar</a:t>
            </a:r>
            <a:r>
              <a:rPr lang="de-DE" sz="1600"/>
              <a:t> </a:t>
            </a:r>
            <a:r>
              <a:rPr lang="de-DE" sz="1600" i="1" err="1"/>
              <a:t>Hierodula</a:t>
            </a:r>
            <a:r>
              <a:rPr lang="de-DE" sz="1600" i="1"/>
              <a:t> </a:t>
            </a:r>
            <a:r>
              <a:rPr lang="de-DE" sz="1600" i="1" err="1"/>
              <a:t>majusucla</a:t>
            </a:r>
            <a:r>
              <a:rPr lang="de-DE" sz="1600"/>
              <a:t> in lateral </a:t>
            </a:r>
            <a:r>
              <a:rPr lang="de-DE" sz="1600" err="1"/>
              <a:t>view</a:t>
            </a:r>
            <a:endParaRPr lang="de-DE" sz="1600"/>
          </a:p>
        </p:txBody>
      </p:sp>
      <p:pic>
        <p:nvPicPr>
          <p:cNvPr id="21" name="Supplementary Video - Strike of a Hierodula majuscula in 6th instar">
            <a:hlinkClick r:id="" action="ppaction://media"/>
            <a:extLst>
              <a:ext uri="{FF2B5EF4-FFF2-40B4-BE49-F238E27FC236}">
                <a16:creationId xmlns:a16="http://schemas.microsoft.com/office/drawing/2014/main" id="{3E5F0CF5-7A57-4E14-85DA-3DD1FF91E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bmkLst>
                    <p14:bmk name="Textmarke 1" time="16017.4129"/>
                  </p14:bmkLst>
                </p14:media>
              </p:ext>
            </p:extLst>
          </p:nvPr>
        </p:nvPicPr>
        <p:blipFill rotWithShape="1">
          <a:blip r:embed="rId5"/>
          <a:srcRect l="3844" t="40480"/>
          <a:stretch/>
        </p:blipFill>
        <p:spPr>
          <a:xfrm>
            <a:off x="4922430" y="1802718"/>
            <a:ext cx="6855231" cy="4376048"/>
          </a:xfrm>
          <a:prstGeom prst="rect">
            <a:avLst/>
          </a:prstGeom>
        </p:spPr>
      </p:pic>
      <p:pic>
        <p:nvPicPr>
          <p:cNvPr id="2" name="Picture 1" descr="A close up of a praying mantis&#10;&#10;Description automatically generated">
            <a:extLst>
              <a:ext uri="{FF2B5EF4-FFF2-40B4-BE49-F238E27FC236}">
                <a16:creationId xmlns:a16="http://schemas.microsoft.com/office/drawing/2014/main" id="{E12B5830-D6BD-1013-0FD1-9FE06F74DB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1335" y="838201"/>
            <a:ext cx="4248863" cy="534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970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500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67156C52-CBFD-CEE7-8A15-E7D5740E00D5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71E3AEC6-5C82-DCE9-63C1-CB5F962F897A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Fußzeilenplatzhalter 4">
            <a:extLst>
              <a:ext uri="{FF2B5EF4-FFF2-40B4-BE49-F238E27FC236}">
                <a16:creationId xmlns:a16="http://schemas.microsoft.com/office/drawing/2014/main" id="{24A9467A-34C9-88FA-9455-CA22B79C4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</a:t>
            </a:r>
            <a:r>
              <a:rPr lang="de-DE" err="1"/>
              <a:t>Pivotpoint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9ED9049D-BC9E-C7FC-5FE0-7D2BD92A63B6}"/>
              </a:ext>
            </a:extLst>
          </p:cNvPr>
          <p:cNvSpPr txBox="1">
            <a:spLocks/>
          </p:cNvSpPr>
          <p:nvPr/>
        </p:nvSpPr>
        <p:spPr>
          <a:xfrm>
            <a:off x="2" y="1"/>
            <a:ext cx="4927233" cy="72279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Analyzing</a:t>
            </a:r>
            <a:r>
              <a:rPr lang="de-DE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video</a:t>
            </a:r>
            <a:r>
              <a:rPr lang="de-DE" sz="3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de-DE" sz="3200" err="1">
                <a:latin typeface="Arial" panose="020B0604020202020204" pitchFamily="34" charset="0"/>
                <a:cs typeface="Arial" panose="020B0604020202020204" pitchFamily="34" charset="0"/>
              </a:rPr>
              <a:t>footage</a:t>
            </a:r>
            <a:endParaRPr lang="de-DE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7A938A1-B700-5930-7DD7-EBA72382D0AD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4927232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2DADC9D7-0F45-C766-BDB8-03EB709BB575}"/>
              </a:ext>
            </a:extLst>
          </p:cNvPr>
          <p:cNvSpPr txBox="1">
            <a:spLocks/>
          </p:cNvSpPr>
          <p:nvPr/>
        </p:nvSpPr>
        <p:spPr>
          <a:xfrm>
            <a:off x="185740" y="6180219"/>
            <a:ext cx="6641539" cy="2803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 err="1"/>
              <a:t>Predatory</a:t>
            </a:r>
            <a:r>
              <a:rPr lang="de-DE" sz="1600"/>
              <a:t> </a:t>
            </a:r>
            <a:r>
              <a:rPr lang="de-DE" sz="1600" err="1"/>
              <a:t>strike</a:t>
            </a:r>
            <a:r>
              <a:rPr lang="de-DE" sz="1600"/>
              <a:t> </a:t>
            </a:r>
            <a:r>
              <a:rPr lang="de-DE" sz="1600" err="1"/>
              <a:t>of</a:t>
            </a:r>
            <a:r>
              <a:rPr lang="de-DE" sz="1600"/>
              <a:t> </a:t>
            </a:r>
            <a:r>
              <a:rPr lang="de-DE" sz="1600" i="1"/>
              <a:t>H. </a:t>
            </a:r>
            <a:r>
              <a:rPr lang="de-DE" sz="1600" i="1" err="1"/>
              <a:t>majusucla</a:t>
            </a:r>
            <a:r>
              <a:rPr lang="de-DE" sz="1600"/>
              <a:t> in lateral </a:t>
            </a:r>
            <a:r>
              <a:rPr lang="de-DE" sz="1600" err="1"/>
              <a:t>view</a:t>
            </a:r>
            <a:r>
              <a:rPr lang="de-DE" sz="1600"/>
              <a:t> </a:t>
            </a:r>
            <a:r>
              <a:rPr lang="de-DE" sz="1600" err="1"/>
              <a:t>with</a:t>
            </a:r>
            <a:r>
              <a:rPr lang="de-DE" sz="1600"/>
              <a:t> </a:t>
            </a:r>
            <a:r>
              <a:rPr lang="de-DE" sz="1600" err="1"/>
              <a:t>tracking</a:t>
            </a:r>
            <a:r>
              <a:rPr lang="de-DE" sz="1600"/>
              <a:t> </a:t>
            </a:r>
            <a:r>
              <a:rPr lang="de-DE" sz="1600" err="1"/>
              <a:t>points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55C99C7E-9E89-5594-112A-C92DEE48E7E1}"/>
              </a:ext>
            </a:extLst>
          </p:cNvPr>
          <p:cNvSpPr txBox="1">
            <a:spLocks/>
          </p:cNvSpPr>
          <p:nvPr/>
        </p:nvSpPr>
        <p:spPr>
          <a:xfrm>
            <a:off x="7081426" y="6178766"/>
            <a:ext cx="4786077" cy="280309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de-DE" sz="1600"/>
              <a:t>Parameters </a:t>
            </a:r>
            <a:r>
              <a:rPr lang="de-DE" sz="1600" err="1"/>
              <a:t>of</a:t>
            </a:r>
            <a:r>
              <a:rPr lang="de-DE" sz="1600"/>
              <a:t> </a:t>
            </a:r>
            <a:r>
              <a:rPr lang="de-DE" sz="1600" err="1"/>
              <a:t>the</a:t>
            </a:r>
            <a:r>
              <a:rPr lang="de-DE" sz="1600"/>
              <a:t> </a:t>
            </a:r>
            <a:r>
              <a:rPr lang="de-DE" sz="1600" err="1"/>
              <a:t>predatory</a:t>
            </a:r>
            <a:r>
              <a:rPr lang="de-DE" sz="1600"/>
              <a:t> </a:t>
            </a:r>
            <a:r>
              <a:rPr lang="de-DE" sz="1600" err="1"/>
              <a:t>strike</a:t>
            </a:r>
            <a:endParaRPr lang="en-US" err="1"/>
          </a:p>
        </p:txBody>
      </p:sp>
      <p:pic>
        <p:nvPicPr>
          <p:cNvPr id="20" name="Picture 19" descr="A close-up of a bug&#10;&#10;Description automatically generated">
            <a:extLst>
              <a:ext uri="{FF2B5EF4-FFF2-40B4-BE49-F238E27FC236}">
                <a16:creationId xmlns:a16="http://schemas.microsoft.com/office/drawing/2014/main" id="{B11BC2FB-D2ED-2997-E3EF-A6237EB2B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933" y="1303867"/>
            <a:ext cx="6629602" cy="4876800"/>
          </a:xfrm>
          <a:prstGeom prst="rect">
            <a:avLst/>
          </a:prstGeom>
        </p:spPr>
      </p:pic>
      <p:pic>
        <p:nvPicPr>
          <p:cNvPr id="21" name="Picture 20" descr="A graph of different colored boxes&#10;&#10;Description automatically generated">
            <a:extLst>
              <a:ext uri="{FF2B5EF4-FFF2-40B4-BE49-F238E27FC236}">
                <a16:creationId xmlns:a16="http://schemas.microsoft.com/office/drawing/2014/main" id="{7F81D705-BFC3-A59C-94A4-2ED2D3566DB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50823" b="-195"/>
          <a:stretch/>
        </p:blipFill>
        <p:spPr>
          <a:xfrm>
            <a:off x="7085246" y="1305053"/>
            <a:ext cx="4789307" cy="487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65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" r="4063" b="360"/>
          <a:stretch/>
        </p:blipFill>
        <p:spPr>
          <a:xfrm>
            <a:off x="463421" y="4676268"/>
            <a:ext cx="5546279" cy="1782612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F1FFCAD-5A9F-2CF3-78BC-7F9D684F5A3B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E25864B7-6707-C70B-637A-89901FB16DD0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Fußzeilenplatzhalter 4">
            <a:extLst>
              <a:ext uri="{FF2B5EF4-FFF2-40B4-BE49-F238E27FC236}">
                <a16:creationId xmlns:a16="http://schemas.microsoft.com/office/drawing/2014/main" id="{9D49B237-A06F-4A2F-B725-CFCBD6EF2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7B74C85B-BF74-597E-73D5-0589CCE25C7B}"/>
              </a:ext>
            </a:extLst>
          </p:cNvPr>
          <p:cNvSpPr txBox="1">
            <a:spLocks/>
          </p:cNvSpPr>
          <p:nvPr/>
        </p:nvSpPr>
        <p:spPr>
          <a:xfrm>
            <a:off x="3" y="1"/>
            <a:ext cx="3960204" cy="690505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 err="1">
                <a:latin typeface="Arial"/>
                <a:cs typeface="Arial"/>
              </a:rPr>
              <a:t>Literature</a:t>
            </a:r>
            <a:r>
              <a:rPr lang="de-DE" sz="3200">
                <a:latin typeface="Arial"/>
                <a:cs typeface="Arial"/>
              </a:rPr>
              <a:t> </a:t>
            </a:r>
            <a:r>
              <a:rPr lang="de-DE" sz="3200" err="1">
                <a:latin typeface="Arial"/>
                <a:cs typeface="Arial"/>
              </a:rPr>
              <a:t>research</a:t>
            </a:r>
            <a:endParaRPr lang="de-DE" sz="3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BAFA1C5-18F3-BDAF-F31D-C85F47EB1B66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960204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17" name="Picture 16" descr="A collage of images of dogs&#10;&#10;Description automatically generated">
            <a:extLst>
              <a:ext uri="{FF2B5EF4-FFF2-40B4-BE49-F238E27FC236}">
                <a16:creationId xmlns:a16="http://schemas.microsoft.com/office/drawing/2014/main" id="{6845F631-7512-D0F1-3FCA-CEB92AB9E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738" y="809463"/>
            <a:ext cx="5549523" cy="3863597"/>
          </a:xfrm>
          <a:prstGeom prst="rect">
            <a:avLst/>
          </a:prstGeom>
        </p:spPr>
      </p:pic>
      <p:pic>
        <p:nvPicPr>
          <p:cNvPr id="25" name="Picture 24" descr="A black and white image of a bug&#10;&#10;Description automatically generated">
            <a:extLst>
              <a:ext uri="{FF2B5EF4-FFF2-40B4-BE49-F238E27FC236}">
                <a16:creationId xmlns:a16="http://schemas.microsoft.com/office/drawing/2014/main" id="{C530D92C-B8CD-8FF7-51CF-646AEBE930E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136" t="13298" r="-136" b="11299"/>
          <a:stretch/>
        </p:blipFill>
        <p:spPr>
          <a:xfrm>
            <a:off x="6406566" y="1437533"/>
            <a:ext cx="5461978" cy="2998870"/>
          </a:xfrm>
          <a:prstGeom prst="rect">
            <a:avLst/>
          </a:prstGeom>
        </p:spPr>
      </p:pic>
      <p:pic>
        <p:nvPicPr>
          <p:cNvPr id="24" name="Picture 23" descr="A white logo in a purple circle&#10;&#10;Description automatically generated">
            <a:extLst>
              <a:ext uri="{FF2B5EF4-FFF2-40B4-BE49-F238E27FC236}">
                <a16:creationId xmlns:a16="http://schemas.microsoft.com/office/drawing/2014/main" id="{B1B29AB9-0081-3F34-DF7E-8BE7FA36A2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0964" y="1077347"/>
            <a:ext cx="897612" cy="897612"/>
          </a:xfrm>
          <a:prstGeom prst="rect">
            <a:avLst/>
          </a:prstGeom>
        </p:spPr>
      </p:pic>
      <p:pic>
        <p:nvPicPr>
          <p:cNvPr id="26" name="Picture 25" descr="A screenshot of a computer code&#10;&#10;Description automatically generated">
            <a:extLst>
              <a:ext uri="{FF2B5EF4-FFF2-40B4-BE49-F238E27FC236}">
                <a16:creationId xmlns:a16="http://schemas.microsoft.com/office/drawing/2014/main" id="{7660DAAD-D3F1-6E20-2904-7F3E359D70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25004" y="4537208"/>
            <a:ext cx="5554044" cy="1309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5583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2E29C510-3E8F-AAE1-80AA-5037FD458A4E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1D5B31B1-0B4C-477F-9501-D31E949D8782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84AF751E-1809-6940-7B00-DE3397E3F3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F6868AEA-8909-440E-B32E-8D1718BFB295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4619410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Dataset </a:t>
            </a:r>
            <a:r>
              <a:rPr lang="de-DE" sz="3200" err="1">
                <a:latin typeface="Arial"/>
                <a:cs typeface="Arial"/>
              </a:rPr>
              <a:t>characteristics</a:t>
            </a:r>
            <a:endParaRPr lang="en-US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D2E2B0D9-D43A-6ED7-3AE6-AAB9C69CE92D}"/>
              </a:ext>
            </a:extLst>
          </p:cNvPr>
          <p:cNvSpPr txBox="1">
            <a:spLocks/>
          </p:cNvSpPr>
          <p:nvPr/>
        </p:nvSpPr>
        <p:spPr>
          <a:xfrm>
            <a:off x="-1" y="635380"/>
            <a:ext cx="4619409" cy="45720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3" name="Picture 2" descr="A mantis and a fly&#10;&#10;Description automatically generated">
            <a:extLst>
              <a:ext uri="{FF2B5EF4-FFF2-40B4-BE49-F238E27FC236}">
                <a16:creationId xmlns:a16="http://schemas.microsoft.com/office/drawing/2014/main" id="{482D4E01-AC7A-FCD7-3EC1-BD148596C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962" y="1016430"/>
            <a:ext cx="5055617" cy="5193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6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B16EFD7B-D942-774B-FC46-1FD97185ED4B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A654E664-77B3-8F5A-FF35-6D67AAD2EE06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367C3E82-6CDC-DEF1-D678-6782FB768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BCF7298-E5EC-9AE4-8D34-F88C93D4E50B}"/>
              </a:ext>
            </a:extLst>
          </p:cNvPr>
          <p:cNvSpPr txBox="1">
            <a:spLocks/>
          </p:cNvSpPr>
          <p:nvPr/>
        </p:nvSpPr>
        <p:spPr>
          <a:xfrm>
            <a:off x="3" y="1"/>
            <a:ext cx="3312157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Baseline </a:t>
            </a:r>
            <a:r>
              <a:rPr lang="de-DE" sz="3200" err="1">
                <a:latin typeface="Arial"/>
                <a:cs typeface="Arial"/>
              </a:rPr>
              <a:t>model</a:t>
            </a:r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4198D5D-3467-4699-E286-80776FB618E0}"/>
              </a:ext>
            </a:extLst>
          </p:cNvPr>
          <p:cNvSpPr txBox="1">
            <a:spLocks/>
          </p:cNvSpPr>
          <p:nvPr/>
        </p:nvSpPr>
        <p:spPr>
          <a:xfrm>
            <a:off x="0" y="635380"/>
            <a:ext cx="3312157" cy="48670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51280F03-5B55-FBC0-B685-4B158EB3FD4C}"/>
              </a:ext>
            </a:extLst>
          </p:cNvPr>
          <p:cNvSpPr txBox="1"/>
          <p:nvPr/>
        </p:nvSpPr>
        <p:spPr>
          <a:xfrm>
            <a:off x="732675" y="1190002"/>
            <a:ext cx="91249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de-DE" sz="2800" err="1"/>
              <a:t>Deciding</a:t>
            </a:r>
            <a:r>
              <a:rPr lang="de-DE" sz="2800"/>
              <a:t> on „Baseline </a:t>
            </a:r>
            <a:r>
              <a:rPr lang="de-DE" sz="2800" err="1"/>
              <a:t>model</a:t>
            </a:r>
            <a:r>
              <a:rPr lang="de-DE" sz="2800"/>
              <a:t>“ was </a:t>
            </a:r>
            <a:r>
              <a:rPr lang="de-DE" sz="2800" err="1"/>
              <a:t>hard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</a:t>
            </a:r>
            <a:r>
              <a:rPr lang="de-DE" sz="2800" err="1">
                <a:sym typeface="Wingdings" panose="05000000000000000000" pitchFamily="2" charset="2"/>
              </a:rPr>
              <a:t>We</a:t>
            </a:r>
            <a:r>
              <a:rPr lang="de-DE" sz="2800">
                <a:sym typeface="Wingdings" panose="05000000000000000000" pitchFamily="2" charset="2"/>
              </a:rPr>
              <a:t> </a:t>
            </a:r>
            <a:r>
              <a:rPr lang="de-DE" sz="2800" err="1">
                <a:sym typeface="Wingdings" panose="05000000000000000000" pitchFamily="2" charset="2"/>
              </a:rPr>
              <a:t>choosed</a:t>
            </a:r>
            <a:r>
              <a:rPr lang="de-DE" sz="2800">
                <a:sym typeface="Wingdings" panose="05000000000000000000" pitchFamily="2" charset="2"/>
              </a:rPr>
              <a:t> „simple“ CNN </a:t>
            </a:r>
            <a:r>
              <a:rPr lang="de-DE" sz="2800" err="1">
                <a:sym typeface="Wingdings" panose="05000000000000000000" pitchFamily="2" charset="2"/>
              </a:rPr>
              <a:t>architecture</a:t>
            </a:r>
            <a:endParaRPr lang="de-DE" sz="280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9BA7209C-B053-B4B7-5175-2D1D4A174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0" y="2565300"/>
            <a:ext cx="5540220" cy="3322608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CBA0C736-4109-A3B4-D569-C328D6C575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8372" y="2327386"/>
            <a:ext cx="4123899" cy="32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9988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67D092-8C13-7D3F-4485-1E988488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>
            <a:extLst>
              <a:ext uri="{FF2B5EF4-FFF2-40B4-BE49-F238E27FC236}">
                <a16:creationId xmlns:a16="http://schemas.microsoft.com/office/drawing/2014/main" id="{FE2667BB-4B0B-D3D0-C2A2-027B03BE7149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E1405DC9-0CAB-61C9-2321-A78317FEF1E3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Fußzeilenplatzhalter 4">
            <a:extLst>
              <a:ext uri="{FF2B5EF4-FFF2-40B4-BE49-F238E27FC236}">
                <a16:creationId xmlns:a16="http://schemas.microsoft.com/office/drawing/2014/main" id="{A50F9593-0785-4C93-13B2-92FC0535F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Pivotpoint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AD4CB15-41E0-1A3E-EF47-40CC4DDDD500}"/>
              </a:ext>
            </a:extLst>
          </p:cNvPr>
          <p:cNvSpPr txBox="1">
            <a:spLocks/>
          </p:cNvSpPr>
          <p:nvPr/>
        </p:nvSpPr>
        <p:spPr>
          <a:xfrm>
            <a:off x="3" y="1"/>
            <a:ext cx="4202127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Baseline model- </a:t>
            </a:r>
            <a:r>
              <a:rPr lang="de-DE" sz="3200" err="1">
                <a:latin typeface="Arial"/>
                <a:cs typeface="Arial"/>
              </a:rPr>
              <a:t>results</a:t>
            </a:r>
            <a:endParaRPr 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F394A800-256F-5D69-87FA-8CA808FAF7D0}"/>
              </a:ext>
            </a:extLst>
          </p:cNvPr>
          <p:cNvSpPr txBox="1">
            <a:spLocks/>
          </p:cNvSpPr>
          <p:nvPr/>
        </p:nvSpPr>
        <p:spPr>
          <a:xfrm>
            <a:off x="0" y="635380"/>
            <a:ext cx="4203308" cy="42212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E67581-B1BF-7D39-4403-FEEB4BB1E1D1}"/>
              </a:ext>
            </a:extLst>
          </p:cNvPr>
          <p:cNvSpPr txBox="1"/>
          <p:nvPr/>
        </p:nvSpPr>
        <p:spPr>
          <a:xfrm>
            <a:off x="732675" y="1190002"/>
            <a:ext cx="9124948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de-DE" sz="2800" err="1"/>
              <a:t>Deciding</a:t>
            </a:r>
            <a:r>
              <a:rPr lang="de-DE" sz="2800"/>
              <a:t> on „Baseline </a:t>
            </a:r>
            <a:r>
              <a:rPr lang="de-DE" sz="2800" err="1"/>
              <a:t>model</a:t>
            </a:r>
            <a:r>
              <a:rPr lang="de-DE" sz="2800"/>
              <a:t>“ was </a:t>
            </a:r>
            <a:r>
              <a:rPr lang="de-DE" sz="2800" err="1"/>
              <a:t>hard</a:t>
            </a:r>
            <a:r>
              <a:rPr lang="de-DE" sz="2800"/>
              <a:t> </a:t>
            </a:r>
            <a:r>
              <a:rPr lang="de-DE" sz="2800">
                <a:sym typeface="Wingdings" panose="05000000000000000000" pitchFamily="2" charset="2"/>
              </a:rPr>
              <a:t> </a:t>
            </a:r>
            <a:r>
              <a:rPr lang="de-DE" sz="2800" err="1">
                <a:sym typeface="Wingdings" panose="05000000000000000000" pitchFamily="2" charset="2"/>
              </a:rPr>
              <a:t>We</a:t>
            </a:r>
            <a:r>
              <a:rPr lang="de-DE" sz="2800">
                <a:sym typeface="Wingdings" panose="05000000000000000000" pitchFamily="2" charset="2"/>
              </a:rPr>
              <a:t> </a:t>
            </a:r>
            <a:r>
              <a:rPr lang="de-DE" sz="2800" err="1">
                <a:sym typeface="Wingdings" panose="05000000000000000000" pitchFamily="2" charset="2"/>
              </a:rPr>
              <a:t>choosed</a:t>
            </a:r>
            <a:r>
              <a:rPr lang="de-DE" sz="2800">
                <a:sym typeface="Wingdings" panose="05000000000000000000" pitchFamily="2" charset="2"/>
              </a:rPr>
              <a:t> „simple“ CNN </a:t>
            </a:r>
            <a:r>
              <a:rPr lang="de-DE" sz="2800" err="1">
                <a:sym typeface="Wingdings" panose="05000000000000000000" pitchFamily="2" charset="2"/>
              </a:rPr>
              <a:t>architecture</a:t>
            </a:r>
            <a:endParaRPr lang="de-DE" sz="280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C9D66CF-9C9D-8580-4C2F-07750A3C2B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1514" y="2196791"/>
            <a:ext cx="3994934" cy="4042351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B5132FDF-85C5-7A7F-A9EE-9EE5739538F0}"/>
              </a:ext>
            </a:extLst>
          </p:cNvPr>
          <p:cNvCxnSpPr/>
          <p:nvPr/>
        </p:nvCxnSpPr>
        <p:spPr>
          <a:xfrm flipH="1" flipV="1">
            <a:off x="3713356" y="2375210"/>
            <a:ext cx="5765181" cy="343457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2602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03DD1269-264A-B084-C1F9-F0F236D569E7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B7CD19BE-DE51-1D17-E3EC-EC36A2861187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95DC30B5-4E0A-0E75-D996-585256EBA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</a:t>
            </a:r>
            <a:r>
              <a:rPr lang="de-DE" err="1"/>
              <a:t>Pivotpoint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</p:txBody>
      </p:sp>
      <p:sp>
        <p:nvSpPr>
          <p:cNvPr id="3" name="Rechteck 2">
            <a:extLst>
              <a:ext uri="{FF2B5EF4-FFF2-40B4-BE49-F238E27FC236}">
                <a16:creationId xmlns:a16="http://schemas.microsoft.com/office/drawing/2014/main" id="{F7BD95E7-6E77-B1D7-4B89-A344A35DA621}"/>
              </a:ext>
            </a:extLst>
          </p:cNvPr>
          <p:cNvSpPr/>
          <p:nvPr/>
        </p:nvSpPr>
        <p:spPr>
          <a:xfrm>
            <a:off x="843206" y="2849880"/>
            <a:ext cx="1692797" cy="1158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/>
              <a:t>Lab</a:t>
            </a:r>
            <a:endParaRPr lang="de-DE" b="1"/>
          </a:p>
        </p:txBody>
      </p:sp>
      <p:pic>
        <p:nvPicPr>
          <p:cNvPr id="9" name="Grafik 8" descr="Kamera mit einfarbiger Füllung">
            <a:extLst>
              <a:ext uri="{FF2B5EF4-FFF2-40B4-BE49-F238E27FC236}">
                <a16:creationId xmlns:a16="http://schemas.microsoft.com/office/drawing/2014/main" id="{E6815A8D-E8A9-649E-8FC6-11BC6C884C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1214" y="4054994"/>
            <a:ext cx="914400" cy="914400"/>
          </a:xfrm>
          <a:prstGeom prst="rect">
            <a:avLst/>
          </a:prstGeom>
        </p:spPr>
      </p:pic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F37106F-020A-918C-7743-B7B31DC8427D}"/>
              </a:ext>
            </a:extLst>
          </p:cNvPr>
          <p:cNvCxnSpPr>
            <a:stCxn id="3" idx="3"/>
          </p:cNvCxnSpPr>
          <p:nvPr/>
        </p:nvCxnSpPr>
        <p:spPr>
          <a:xfrm flipV="1">
            <a:off x="2536003" y="3428999"/>
            <a:ext cx="918118" cy="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9" name="Grafik 18">
            <a:extLst>
              <a:ext uri="{FF2B5EF4-FFF2-40B4-BE49-F238E27FC236}">
                <a16:creationId xmlns:a16="http://schemas.microsoft.com/office/drawing/2014/main" id="{6E2AEAF8-D998-7636-DCB2-D966B62248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9368" y="2392680"/>
            <a:ext cx="2581635" cy="2067213"/>
          </a:xfrm>
          <a:prstGeom prst="rect">
            <a:avLst/>
          </a:prstGeom>
        </p:spPr>
      </p:pic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51C8982E-3835-7283-AF37-3C9195A33F6E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021003" y="3426287"/>
            <a:ext cx="127375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feld 24">
            <a:extLst>
              <a:ext uri="{FF2B5EF4-FFF2-40B4-BE49-F238E27FC236}">
                <a16:creationId xmlns:a16="http://schemas.microsoft.com/office/drawing/2014/main" id="{1A75E40D-A53E-15FF-A442-5A4E61C251AE}"/>
              </a:ext>
            </a:extLst>
          </p:cNvPr>
          <p:cNvSpPr txBox="1"/>
          <p:nvPr/>
        </p:nvSpPr>
        <p:spPr>
          <a:xfrm>
            <a:off x="3560700" y="4507729"/>
            <a:ext cx="233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Annotation</a:t>
            </a:r>
            <a:endParaRPr lang="de-DE"/>
          </a:p>
        </p:txBody>
      </p:sp>
      <p:pic>
        <p:nvPicPr>
          <p:cNvPr id="6" name="Picture 5" descr="A white logo in a purple circle&#10;&#10;Description automatically generated">
            <a:extLst>
              <a:ext uri="{FF2B5EF4-FFF2-40B4-BE49-F238E27FC236}">
                <a16:creationId xmlns:a16="http://schemas.microsoft.com/office/drawing/2014/main" id="{9B335F88-42D5-7F74-CAFD-619DBEB666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3841" y="1215061"/>
            <a:ext cx="1014574" cy="1006012"/>
          </a:xfrm>
          <a:prstGeom prst="rect">
            <a:avLst/>
          </a:prstGeom>
        </p:spPr>
      </p:pic>
      <p:sp>
        <p:nvSpPr>
          <p:cNvPr id="15" name="Titel 1">
            <a:extLst>
              <a:ext uri="{FF2B5EF4-FFF2-40B4-BE49-F238E27FC236}">
                <a16:creationId xmlns:a16="http://schemas.microsoft.com/office/drawing/2014/main" id="{85A1F104-499A-71F2-5DE0-D39804BC3A5B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2898984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Data </a:t>
            </a:r>
            <a:r>
              <a:rPr lang="de-DE" sz="3200" err="1">
                <a:latin typeface="Arial"/>
                <a:cs typeface="Arial"/>
              </a:rPr>
              <a:t>pipeline</a:t>
            </a:r>
            <a:endParaRPr 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C3AA751-DE80-EF50-1DFB-B83C8932457B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005896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8AC6-359E-89F8-96BC-7010AAA7A422}"/>
              </a:ext>
            </a:extLst>
          </p:cNvPr>
          <p:cNvSpPr txBox="1"/>
          <p:nvPr/>
        </p:nvSpPr>
        <p:spPr>
          <a:xfrm>
            <a:off x="7294754" y="4448187"/>
            <a:ext cx="233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Splitting</a:t>
            </a:r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0D9DF445-A5BD-8062-9B15-54029C4B6272}"/>
              </a:ext>
            </a:extLst>
          </p:cNvPr>
          <p:cNvSpPr/>
          <p:nvPr/>
        </p:nvSpPr>
        <p:spPr>
          <a:xfrm>
            <a:off x="7268100" y="2849880"/>
            <a:ext cx="2581635" cy="115823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400" b="1"/>
              <a:t>Train: 		170 </a:t>
            </a:r>
          </a:p>
          <a:p>
            <a:pPr algn="just"/>
            <a:r>
              <a:rPr lang="en-US" sz="2400" b="1"/>
              <a:t>Validation: 	30 </a:t>
            </a:r>
          </a:p>
          <a:p>
            <a:pPr algn="just"/>
            <a:r>
              <a:rPr lang="en-US" sz="2400" b="1"/>
              <a:t>Test: 		20</a:t>
            </a:r>
            <a:endParaRPr lang="de-DE" b="1"/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7178AE6-D404-0EAE-0721-F201975C8827}"/>
              </a:ext>
            </a:extLst>
          </p:cNvPr>
          <p:cNvCxnSpPr>
            <a:cxnSpLocks/>
          </p:cNvCxnSpPr>
          <p:nvPr/>
        </p:nvCxnSpPr>
        <p:spPr>
          <a:xfrm>
            <a:off x="9849735" y="3426287"/>
            <a:ext cx="2342265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924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EB10D-B703-7E2B-F536-C72CB9A563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1">
            <a:extLst>
              <a:ext uri="{FF2B5EF4-FFF2-40B4-BE49-F238E27FC236}">
                <a16:creationId xmlns:a16="http://schemas.microsoft.com/office/drawing/2014/main" id="{3C4D4302-FDBE-269D-6240-020EAE481FD7}"/>
              </a:ext>
            </a:extLst>
          </p:cNvPr>
          <p:cNvSpPr txBox="1">
            <a:spLocks/>
          </p:cNvSpPr>
          <p:nvPr/>
        </p:nvSpPr>
        <p:spPr>
          <a:xfrm>
            <a:off x="-1" y="6644886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1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E2DE8E10-0807-EDAC-56F4-A1D749C7AAE5}"/>
              </a:ext>
            </a:extLst>
          </p:cNvPr>
          <p:cNvSpPr txBox="1">
            <a:spLocks/>
          </p:cNvSpPr>
          <p:nvPr/>
        </p:nvSpPr>
        <p:spPr>
          <a:xfrm>
            <a:off x="8872540" y="6645600"/>
            <a:ext cx="3319463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4" name="Fußzeilenplatzhalter 4">
            <a:extLst>
              <a:ext uri="{FF2B5EF4-FFF2-40B4-BE49-F238E27FC236}">
                <a16:creationId xmlns:a16="http://schemas.microsoft.com/office/drawing/2014/main" id="{C293FC5E-3FF3-2016-837F-35824688E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462323"/>
            <a:ext cx="12192000" cy="365125"/>
          </a:xfrm>
        </p:spPr>
        <p:txBody>
          <a:bodyPr/>
          <a:lstStyle/>
          <a:p>
            <a:r>
              <a:rPr lang="de-DE" err="1"/>
              <a:t>MantisAI</a:t>
            </a:r>
            <a:r>
              <a:rPr lang="de-DE"/>
              <a:t> – </a:t>
            </a:r>
            <a:r>
              <a:rPr lang="de-DE" err="1"/>
              <a:t>Pivotpoint</a:t>
            </a:r>
            <a:r>
              <a:rPr lang="de-DE"/>
              <a:t> </a:t>
            </a:r>
            <a:r>
              <a:rPr lang="de-DE" err="1"/>
              <a:t>Detection</a:t>
            </a:r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0C8F7E3F-AC89-184A-939B-5143A928FE26}"/>
              </a:ext>
            </a:extLst>
          </p:cNvPr>
          <p:cNvCxnSpPr>
            <a:cxnSpLocks/>
          </p:cNvCxnSpPr>
          <p:nvPr/>
        </p:nvCxnSpPr>
        <p:spPr>
          <a:xfrm>
            <a:off x="-20201" y="3185653"/>
            <a:ext cx="1273754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itel 1">
            <a:extLst>
              <a:ext uri="{FF2B5EF4-FFF2-40B4-BE49-F238E27FC236}">
                <a16:creationId xmlns:a16="http://schemas.microsoft.com/office/drawing/2014/main" id="{9A237D62-04D0-6FDD-39DB-DD0C13D9771C}"/>
              </a:ext>
            </a:extLst>
          </p:cNvPr>
          <p:cNvSpPr txBox="1">
            <a:spLocks/>
          </p:cNvSpPr>
          <p:nvPr/>
        </p:nvSpPr>
        <p:spPr>
          <a:xfrm>
            <a:off x="4" y="1"/>
            <a:ext cx="2898984" cy="684048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3200">
                <a:latin typeface="Arial"/>
                <a:cs typeface="Arial"/>
              </a:rPr>
              <a:t>Data </a:t>
            </a:r>
            <a:r>
              <a:rPr lang="de-DE" sz="3200" err="1">
                <a:latin typeface="Arial"/>
                <a:cs typeface="Arial"/>
              </a:rPr>
              <a:t>pipeline</a:t>
            </a:r>
            <a:endParaRPr lang="en-US"/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3EE34A00-552E-360F-495A-2EDB86000E49}"/>
              </a:ext>
            </a:extLst>
          </p:cNvPr>
          <p:cNvSpPr txBox="1">
            <a:spLocks/>
          </p:cNvSpPr>
          <p:nvPr/>
        </p:nvSpPr>
        <p:spPr>
          <a:xfrm>
            <a:off x="0" y="635379"/>
            <a:ext cx="3005896" cy="45719"/>
          </a:xfrm>
          <a:prstGeom prst="rect">
            <a:avLst/>
          </a:prstGeom>
          <a:gradFill>
            <a:gsLst>
              <a:gs pos="0">
                <a:srgbClr val="B2DEBB"/>
              </a:gs>
              <a:gs pos="74000">
                <a:srgbClr val="B2DEBB">
                  <a:alpha val="50000"/>
                </a:srgbClr>
              </a:gs>
              <a:gs pos="83000">
                <a:srgbClr val="B2DEBB">
                  <a:alpha val="30000"/>
                </a:srgbClr>
              </a:gs>
              <a:gs pos="100000">
                <a:srgbClr val="B2DEBB">
                  <a:alpha val="0"/>
                </a:srgbClr>
              </a:gs>
            </a:gsLst>
            <a:lin ang="0" scaled="0"/>
          </a:gradFill>
        </p:spPr>
        <p:txBody>
          <a:bodyPr vert="horz" lIns="91440" tIns="45720" rIns="91440" bIns="45720" rtlCol="0" anchor="ctr">
            <a:normAutofit fontScale="2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4400" b="0" i="0" u="none" strike="noStrike" kern="1200" cap="none" spc="0" normalizeH="0" baseline="0" noProof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D8004D3-897E-B9B1-72F0-9F58323A03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553" y="2645061"/>
            <a:ext cx="3689475" cy="129274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D76E2D5-27F5-8F8A-C2FD-F222A7285B23}"/>
              </a:ext>
            </a:extLst>
          </p:cNvPr>
          <p:cNvSpPr txBox="1"/>
          <p:nvPr/>
        </p:nvSpPr>
        <p:spPr>
          <a:xfrm>
            <a:off x="1928806" y="4219259"/>
            <a:ext cx="233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Augmentation</a:t>
            </a:r>
            <a:endParaRPr lang="de-DE"/>
          </a:p>
        </p:txBody>
      </p:sp>
      <p:cxnSp>
        <p:nvCxnSpPr>
          <p:cNvPr id="2" name="Gerade Verbindung mit Pfeil 1">
            <a:extLst>
              <a:ext uri="{FF2B5EF4-FFF2-40B4-BE49-F238E27FC236}">
                <a16:creationId xmlns:a16="http://schemas.microsoft.com/office/drawing/2014/main" id="{BA28E1C8-911D-9A96-0F3C-0293C493B4B7}"/>
              </a:ext>
            </a:extLst>
          </p:cNvPr>
          <p:cNvCxnSpPr>
            <a:cxnSpLocks/>
          </p:cNvCxnSpPr>
          <p:nvPr/>
        </p:nvCxnSpPr>
        <p:spPr>
          <a:xfrm>
            <a:off x="4943028" y="3185653"/>
            <a:ext cx="2074221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Grafik 4">
            <a:extLst>
              <a:ext uri="{FF2B5EF4-FFF2-40B4-BE49-F238E27FC236}">
                <a16:creationId xmlns:a16="http://schemas.microsoft.com/office/drawing/2014/main" id="{2A6AC4BE-857E-8637-7DC8-7ED7365A5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39" b="2539"/>
          <a:stretch/>
        </p:blipFill>
        <p:spPr>
          <a:xfrm>
            <a:off x="7017249" y="1986131"/>
            <a:ext cx="4619429" cy="2837858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DE226BEA-6B80-652A-4783-48CA4D4FAF74}"/>
              </a:ext>
            </a:extLst>
          </p:cNvPr>
          <p:cNvSpPr txBox="1"/>
          <p:nvPr/>
        </p:nvSpPr>
        <p:spPr>
          <a:xfrm>
            <a:off x="8157479" y="4969233"/>
            <a:ext cx="23389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/>
              <a:t>Training</a:t>
            </a:r>
            <a:endParaRPr lang="de-DE" sz="2400" b="1"/>
          </a:p>
        </p:txBody>
      </p:sp>
    </p:spTree>
    <p:extLst>
      <p:ext uri="{BB962C8B-B14F-4D97-AF65-F5344CB8AC3E}">
        <p14:creationId xmlns:p14="http://schemas.microsoft.com/office/powerpoint/2010/main" val="12137460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1061</Words>
  <Application>Microsoft Office PowerPoint</Application>
  <PresentationFormat>Breitbild</PresentationFormat>
  <Paragraphs>214</Paragraphs>
  <Slides>19</Slides>
  <Notes>18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9" baseType="lpstr">
      <vt:lpstr>Aptos</vt:lpstr>
      <vt:lpstr>Aptos Display</vt:lpstr>
      <vt:lpstr>Arial</vt:lpstr>
      <vt:lpstr>Arial,Sans-Serif</vt:lpstr>
      <vt:lpstr>Calibri</vt:lpstr>
      <vt:lpstr>Calibri Light</vt:lpstr>
      <vt:lpstr>Courier New</vt:lpstr>
      <vt:lpstr>Courier New,monospace</vt:lpstr>
      <vt:lpstr>Wingdings</vt:lpstr>
      <vt:lpstr>Office</vt:lpstr>
      <vt:lpstr>MantisAI Automating pivot point detection in insect movements  Linus Prinz, Fabian Bäumler and Alicem Susam</vt:lpstr>
      <vt:lpstr>Striking for prey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OKS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MantisAI   Linus Prinz, Fabian Bäumler and Alicem Susam</dc:title>
  <dc:creator>Linus Prinz</dc:creator>
  <cp:lastModifiedBy>Linus Prinz</cp:lastModifiedBy>
  <cp:revision>2</cp:revision>
  <dcterms:created xsi:type="dcterms:W3CDTF">2025-01-02T16:23:37Z</dcterms:created>
  <dcterms:modified xsi:type="dcterms:W3CDTF">2025-02-04T16:38:04Z</dcterms:modified>
</cp:coreProperties>
</file>